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Lst>
  <p:notesMasterIdLst>
    <p:notesMasterId r:id="rId20"/>
  </p:notesMasterIdLst>
  <p:sldIdLst>
    <p:sldId id="257" r:id="rId7"/>
    <p:sldId id="274" r:id="rId8"/>
    <p:sldId id="288" r:id="rId9"/>
    <p:sldId id="282" r:id="rId10"/>
    <p:sldId id="281" r:id="rId11"/>
    <p:sldId id="283" r:id="rId12"/>
    <p:sldId id="286" r:id="rId13"/>
    <p:sldId id="284" r:id="rId14"/>
    <p:sldId id="275" r:id="rId15"/>
    <p:sldId id="279" r:id="rId16"/>
    <p:sldId id="280" r:id="rId17"/>
    <p:sldId id="287" r:id="rId18"/>
    <p:sldId id="265"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FC6"/>
    <a:srgbClr val="FFFFFF"/>
    <a:srgbClr val="ED1C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38561" autoAdjust="0"/>
  </p:normalViewPr>
  <p:slideViewPr>
    <p:cSldViewPr snapToGrid="0">
      <p:cViewPr varScale="1">
        <p:scale>
          <a:sx n="26" d="100"/>
          <a:sy n="26" d="100"/>
        </p:scale>
        <p:origin x="1784" y="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D6943A-5C0C-4ABB-835C-94805E7CBB0C}" type="datetimeFigureOut">
              <a:rPr lang="nl-NL" smtClean="0"/>
              <a:t>29-3-2018</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4A8135-9396-4E8B-970C-8263AF96AE7C}" type="slidenum">
              <a:rPr lang="nl-NL" smtClean="0"/>
              <a:t>‹nr.›</a:t>
            </a:fld>
            <a:endParaRPr lang="nl-NL"/>
          </a:p>
        </p:txBody>
      </p:sp>
    </p:spTree>
    <p:extLst>
      <p:ext uri="{BB962C8B-B14F-4D97-AF65-F5344CB8AC3E}">
        <p14:creationId xmlns:p14="http://schemas.microsoft.com/office/powerpoint/2010/main" val="32705034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Welkom</a:t>
            </a:r>
            <a:r>
              <a:rPr lang="nl-NL" baseline="0" dirty="0"/>
              <a:t> sheet</a:t>
            </a:r>
            <a:endParaRPr lang="nl-NL" dirty="0"/>
          </a:p>
        </p:txBody>
      </p:sp>
      <p:sp>
        <p:nvSpPr>
          <p:cNvPr id="4" name="Tijdelijke aanduiding voor dianummer 3"/>
          <p:cNvSpPr>
            <a:spLocks noGrp="1"/>
          </p:cNvSpPr>
          <p:nvPr>
            <p:ph type="sldNum" sz="quarter" idx="10"/>
          </p:nvPr>
        </p:nvSpPr>
        <p:spPr/>
        <p:txBody>
          <a:bodyPr/>
          <a:lstStyle/>
          <a:p>
            <a:fld id="{5E4A8135-9396-4E8B-970C-8263AF96AE7C}" type="slidenum">
              <a:rPr lang="nl-NL" smtClean="0"/>
              <a:t>1</a:t>
            </a:fld>
            <a:endParaRPr lang="nl-NL"/>
          </a:p>
        </p:txBody>
      </p:sp>
    </p:spTree>
    <p:extLst>
      <p:ext uri="{BB962C8B-B14F-4D97-AF65-F5344CB8AC3E}">
        <p14:creationId xmlns:p14="http://schemas.microsoft.com/office/powerpoint/2010/main" val="3264506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Het initiatief ontstond een paar jaar geleden in Kopenhagen waar ene Ole Kassow elke dag langs een verzorgingshuis fietste waar bij mooi weer een man van in de 90 naar alle fietsers zat te kijken. Op een dag stapte Ole af en maakte een praatje. De man had zelf vrijwel zijn hele leven gefietst, maar kon dat nu niet meer en oh, wat miste hij dat gevoel van de wind door je haren. Ole besloot een keer een riksja te huren, haalde hem op voor een tochtje en de man had een geweldige dag: dat hij dit nog mocht meemaken!</a:t>
            </a:r>
          </a:p>
          <a:p>
            <a:r>
              <a:rPr lang="nl-NL" sz="1200" kern="1200" dirty="0">
                <a:solidFill>
                  <a:schemeClr val="tx1"/>
                </a:solidFill>
                <a:effectLst/>
                <a:latin typeface="+mn-lt"/>
                <a:ea typeface="+mn-ea"/>
                <a:cs typeface="+mn-cs"/>
              </a:rPr>
              <a:t>Dat was het begin van </a:t>
            </a:r>
            <a:r>
              <a:rPr lang="nl-NL" sz="1200" kern="1200" dirty="0" err="1">
                <a:solidFill>
                  <a:schemeClr val="tx1"/>
                </a:solidFill>
                <a:effectLst/>
                <a:latin typeface="+mn-lt"/>
                <a:ea typeface="+mn-ea"/>
                <a:cs typeface="+mn-cs"/>
              </a:rPr>
              <a:t>Cykling</a:t>
            </a:r>
            <a:r>
              <a:rPr lang="nl-NL" sz="1200" kern="1200" dirty="0">
                <a:solidFill>
                  <a:schemeClr val="tx1"/>
                </a:solidFill>
                <a:effectLst/>
                <a:latin typeface="+mn-lt"/>
                <a:ea typeface="+mn-ea"/>
                <a:cs typeface="+mn-cs"/>
              </a:rPr>
              <a:t> Uden </a:t>
            </a:r>
            <a:r>
              <a:rPr lang="nl-NL" sz="1200" kern="1200" dirty="0" err="1">
                <a:solidFill>
                  <a:schemeClr val="tx1"/>
                </a:solidFill>
                <a:effectLst/>
                <a:latin typeface="+mn-lt"/>
                <a:ea typeface="+mn-ea"/>
                <a:cs typeface="+mn-cs"/>
              </a:rPr>
              <a:t>Alder</a:t>
            </a:r>
            <a:r>
              <a:rPr lang="nl-NL" sz="1200" kern="1200" dirty="0">
                <a:solidFill>
                  <a:schemeClr val="tx1"/>
                </a:solidFill>
                <a:effectLst/>
                <a:latin typeface="+mn-lt"/>
                <a:ea typeface="+mn-ea"/>
                <a:cs typeface="+mn-cs"/>
              </a:rPr>
              <a:t> of, zoals we het in Nederland noemen: Fietsen Alle Jaren.  Ole vroeg subsidie</a:t>
            </a:r>
            <a:r>
              <a:rPr lang="nl-NL" sz="1200" kern="1200" baseline="0" dirty="0">
                <a:solidFill>
                  <a:schemeClr val="tx1"/>
                </a:solidFill>
                <a:effectLst/>
                <a:latin typeface="+mn-lt"/>
                <a:ea typeface="+mn-ea"/>
                <a:cs typeface="+mn-cs"/>
              </a:rPr>
              <a:t> aan bij de gemeente Kopenhagen, en Dorthe Pedersen, die daar werkte, vond het zo’n mooi initiatief dat ze haar baan op gaf om mee te helpen met de opzet in DK</a:t>
            </a:r>
            <a:endParaRPr lang="nl-NL" dirty="0"/>
          </a:p>
        </p:txBody>
      </p:sp>
      <p:sp>
        <p:nvSpPr>
          <p:cNvPr id="4" name="Tijdelijke aanduiding voor dianummer 3"/>
          <p:cNvSpPr>
            <a:spLocks noGrp="1"/>
          </p:cNvSpPr>
          <p:nvPr>
            <p:ph type="sldNum" sz="quarter" idx="10"/>
          </p:nvPr>
        </p:nvSpPr>
        <p:spPr/>
        <p:txBody>
          <a:bodyPr/>
          <a:lstStyle/>
          <a:p>
            <a:fld id="{5E4A8135-9396-4E8B-970C-8263AF96AE7C}" type="slidenum">
              <a:rPr lang="nl-NL" smtClean="0"/>
              <a:t>2</a:t>
            </a:fld>
            <a:endParaRPr lang="nl-NL"/>
          </a:p>
        </p:txBody>
      </p:sp>
    </p:spTree>
    <p:extLst>
      <p:ext uri="{BB962C8B-B14F-4D97-AF65-F5344CB8AC3E}">
        <p14:creationId xmlns:p14="http://schemas.microsoft.com/office/powerpoint/2010/main" val="3128403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E4A8135-9396-4E8B-970C-8263AF96AE7C}" type="slidenum">
              <a:rPr lang="nl-NL" smtClean="0"/>
              <a:t>3</a:t>
            </a:fld>
            <a:endParaRPr lang="nl-NL"/>
          </a:p>
        </p:txBody>
      </p:sp>
    </p:spTree>
    <p:extLst>
      <p:ext uri="{BB962C8B-B14F-4D97-AF65-F5344CB8AC3E}">
        <p14:creationId xmlns:p14="http://schemas.microsoft.com/office/powerpoint/2010/main" val="17297890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E4A8135-9396-4E8B-970C-8263AF96AE7C}" type="slidenum">
              <a:rPr lang="nl-NL" smtClean="0"/>
              <a:t>4</a:t>
            </a:fld>
            <a:endParaRPr lang="nl-NL"/>
          </a:p>
        </p:txBody>
      </p:sp>
    </p:spTree>
    <p:extLst>
      <p:ext uri="{BB962C8B-B14F-4D97-AF65-F5344CB8AC3E}">
        <p14:creationId xmlns:p14="http://schemas.microsoft.com/office/powerpoint/2010/main" val="12914265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Een wereldwijde beweging inmiddels!</a:t>
            </a:r>
            <a:endParaRPr lang="nl-NL" dirty="0"/>
          </a:p>
        </p:txBody>
      </p:sp>
      <p:sp>
        <p:nvSpPr>
          <p:cNvPr id="4" name="Tijdelijke aanduiding voor dianummer 3"/>
          <p:cNvSpPr>
            <a:spLocks noGrp="1"/>
          </p:cNvSpPr>
          <p:nvPr>
            <p:ph type="sldNum" sz="quarter" idx="10"/>
          </p:nvPr>
        </p:nvSpPr>
        <p:spPr/>
        <p:txBody>
          <a:bodyPr/>
          <a:lstStyle/>
          <a:p>
            <a:fld id="{5E4A8135-9396-4E8B-970C-8263AF96AE7C}" type="slidenum">
              <a:rPr lang="nl-NL" smtClean="0"/>
              <a:t>5</a:t>
            </a:fld>
            <a:endParaRPr lang="nl-NL"/>
          </a:p>
        </p:txBody>
      </p:sp>
    </p:spTree>
    <p:extLst>
      <p:ext uri="{BB962C8B-B14F-4D97-AF65-F5344CB8AC3E}">
        <p14:creationId xmlns:p14="http://schemas.microsoft.com/office/powerpoint/2010/main" val="1263669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0" i="0" kern="1200" dirty="0">
                <a:solidFill>
                  <a:schemeClr val="tx1"/>
                </a:solidFill>
                <a:effectLst/>
                <a:latin typeface="+mn-lt"/>
                <a:ea typeface="+mn-ea"/>
                <a:cs typeface="+mn-cs"/>
              </a:rPr>
              <a:t>In 2014 neemt Boi Huisman als vrijwillige riksja-piloot van </a:t>
            </a:r>
            <a:r>
              <a:rPr lang="nl-NL" sz="1200" b="0" i="0" kern="1200" dirty="0" err="1">
                <a:solidFill>
                  <a:schemeClr val="tx1"/>
                </a:solidFill>
                <a:effectLst/>
                <a:latin typeface="+mn-lt"/>
                <a:ea typeface="+mn-ea"/>
                <a:cs typeface="+mn-cs"/>
              </a:rPr>
              <a:t>Cykling</a:t>
            </a:r>
            <a:r>
              <a:rPr lang="nl-NL" sz="1200" b="0" i="0" kern="1200" dirty="0">
                <a:solidFill>
                  <a:schemeClr val="tx1"/>
                </a:solidFill>
                <a:effectLst/>
                <a:latin typeface="+mn-lt"/>
                <a:ea typeface="+mn-ea"/>
                <a:cs typeface="+mn-cs"/>
              </a:rPr>
              <a:t> Uden </a:t>
            </a:r>
            <a:r>
              <a:rPr lang="nl-NL" sz="1200" b="0" i="0" kern="1200" dirty="0" err="1">
                <a:solidFill>
                  <a:schemeClr val="tx1"/>
                </a:solidFill>
                <a:effectLst/>
                <a:latin typeface="+mn-lt"/>
                <a:ea typeface="+mn-ea"/>
                <a:cs typeface="+mn-cs"/>
              </a:rPr>
              <a:t>Alder</a:t>
            </a:r>
            <a:r>
              <a:rPr lang="nl-NL" sz="1200" b="0" i="0" kern="1200" dirty="0">
                <a:solidFill>
                  <a:schemeClr val="tx1"/>
                </a:solidFill>
                <a:effectLst/>
                <a:latin typeface="+mn-lt"/>
                <a:ea typeface="+mn-ea"/>
                <a:cs typeface="+mn-cs"/>
              </a:rPr>
              <a:t> ouderen mee op de fiets in Kopenhagen. Hij vindt dit zo’n mooi initiatief, dat hij besluit dit ook op te zetten in zijn eigen stad, Nijmegen. Daarmee is Nijmegen de eerste plaats in Nederland waar Fietsen Alle Jaren vorm krijgt. </a:t>
            </a:r>
          </a:p>
          <a:p>
            <a:endParaRPr lang="nl-NL" dirty="0"/>
          </a:p>
        </p:txBody>
      </p:sp>
      <p:sp>
        <p:nvSpPr>
          <p:cNvPr id="4" name="Tijdelijke aanduiding voor dianummer 3"/>
          <p:cNvSpPr>
            <a:spLocks noGrp="1"/>
          </p:cNvSpPr>
          <p:nvPr>
            <p:ph type="sldNum" sz="quarter" idx="10"/>
          </p:nvPr>
        </p:nvSpPr>
        <p:spPr/>
        <p:txBody>
          <a:bodyPr/>
          <a:lstStyle/>
          <a:p>
            <a:fld id="{5E4A8135-9396-4E8B-970C-8263AF96AE7C}" type="slidenum">
              <a:rPr lang="nl-NL" smtClean="0"/>
              <a:t>6</a:t>
            </a:fld>
            <a:endParaRPr lang="nl-NL"/>
          </a:p>
        </p:txBody>
      </p:sp>
    </p:spTree>
    <p:extLst>
      <p:ext uri="{BB962C8B-B14F-4D97-AF65-F5344CB8AC3E}">
        <p14:creationId xmlns:p14="http://schemas.microsoft.com/office/powerpoint/2010/main" val="198024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E4A8135-9396-4E8B-970C-8263AF96AE7C}" type="slidenum">
              <a:rPr lang="nl-NL" smtClean="0"/>
              <a:t>7</a:t>
            </a:fld>
            <a:endParaRPr lang="nl-NL"/>
          </a:p>
        </p:txBody>
      </p:sp>
    </p:spTree>
    <p:extLst>
      <p:ext uri="{BB962C8B-B14F-4D97-AF65-F5344CB8AC3E}">
        <p14:creationId xmlns:p14="http://schemas.microsoft.com/office/powerpoint/2010/main" val="1756633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a:p>
        </p:txBody>
      </p:sp>
      <p:sp>
        <p:nvSpPr>
          <p:cNvPr id="4" name="Tijdelijke aanduiding voor dianummer 3"/>
          <p:cNvSpPr>
            <a:spLocks noGrp="1"/>
          </p:cNvSpPr>
          <p:nvPr>
            <p:ph type="sldNum" sz="quarter" idx="10"/>
          </p:nvPr>
        </p:nvSpPr>
        <p:spPr/>
        <p:txBody>
          <a:bodyPr/>
          <a:lstStyle/>
          <a:p>
            <a:fld id="{5E4A8135-9396-4E8B-970C-8263AF96AE7C}" type="slidenum">
              <a:rPr lang="nl-NL" smtClean="0"/>
              <a:t>9</a:t>
            </a:fld>
            <a:endParaRPr lang="nl-NL"/>
          </a:p>
        </p:txBody>
      </p:sp>
    </p:spTree>
    <p:extLst>
      <p:ext uri="{BB962C8B-B14F-4D97-AF65-F5344CB8AC3E}">
        <p14:creationId xmlns:p14="http://schemas.microsoft.com/office/powerpoint/2010/main" val="870373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E4A8135-9396-4E8B-970C-8263AF96AE7C}" type="slidenum">
              <a:rPr lang="nl-NL" smtClean="0"/>
              <a:t>10</a:t>
            </a:fld>
            <a:endParaRPr lang="nl-NL"/>
          </a:p>
        </p:txBody>
      </p:sp>
    </p:spTree>
    <p:extLst>
      <p:ext uri="{BB962C8B-B14F-4D97-AF65-F5344CB8AC3E}">
        <p14:creationId xmlns:p14="http://schemas.microsoft.com/office/powerpoint/2010/main" val="1254853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F97A880D-2AC5-46AA-B8F1-A909DA586D9D}" type="datetimeFigureOut">
              <a:rPr lang="nl-NL" smtClean="0"/>
              <a:t>29-3-2018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CA531A-D848-4567-B8F4-24430881D0C9}" type="slidenum">
              <a:rPr lang="nl-NL" smtClean="0"/>
              <a:t>‹nr.›</a:t>
            </a:fld>
            <a:endParaRPr lang="nl-NL"/>
          </a:p>
        </p:txBody>
      </p:sp>
    </p:spTree>
    <p:extLst>
      <p:ext uri="{BB962C8B-B14F-4D97-AF65-F5344CB8AC3E}">
        <p14:creationId xmlns:p14="http://schemas.microsoft.com/office/powerpoint/2010/main" val="1793258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97A880D-2AC5-46AA-B8F1-A909DA586D9D}" type="datetimeFigureOut">
              <a:rPr lang="nl-NL" smtClean="0"/>
              <a:t>29-3-2018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CA531A-D848-4567-B8F4-24430881D0C9}" type="slidenum">
              <a:rPr lang="nl-NL" smtClean="0"/>
              <a:t>‹nr.›</a:t>
            </a:fld>
            <a:endParaRPr lang="nl-NL"/>
          </a:p>
        </p:txBody>
      </p:sp>
    </p:spTree>
    <p:extLst>
      <p:ext uri="{BB962C8B-B14F-4D97-AF65-F5344CB8AC3E}">
        <p14:creationId xmlns:p14="http://schemas.microsoft.com/office/powerpoint/2010/main" val="1083192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97A880D-2AC5-46AA-B8F1-A909DA586D9D}" type="datetimeFigureOut">
              <a:rPr lang="nl-NL" smtClean="0"/>
              <a:t>29-3-2018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CA531A-D848-4567-B8F4-24430881D0C9}" type="slidenum">
              <a:rPr lang="nl-NL" smtClean="0"/>
              <a:t>‹nr.›</a:t>
            </a:fld>
            <a:endParaRPr lang="nl-NL"/>
          </a:p>
        </p:txBody>
      </p:sp>
    </p:spTree>
    <p:extLst>
      <p:ext uri="{BB962C8B-B14F-4D97-AF65-F5344CB8AC3E}">
        <p14:creationId xmlns:p14="http://schemas.microsoft.com/office/powerpoint/2010/main" val="32810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F97A880D-2AC5-46AA-B8F1-A909DA586D9D}" type="datetimeFigureOut">
              <a:rPr lang="nl-NL" smtClean="0"/>
              <a:t>29-3-2018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CA531A-D848-4567-B8F4-24430881D0C9}" type="slidenum">
              <a:rPr lang="nl-NL" smtClean="0"/>
              <a:t>‹nr.›</a:t>
            </a:fld>
            <a:endParaRPr lang="nl-NL"/>
          </a:p>
        </p:txBody>
      </p:sp>
    </p:spTree>
    <p:extLst>
      <p:ext uri="{BB962C8B-B14F-4D97-AF65-F5344CB8AC3E}">
        <p14:creationId xmlns:p14="http://schemas.microsoft.com/office/powerpoint/2010/main" val="19304872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F97A880D-2AC5-46AA-B8F1-A909DA586D9D}" type="datetimeFigureOut">
              <a:rPr lang="nl-NL" smtClean="0"/>
              <a:t>29-3-2018</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CCA531A-D848-4567-B8F4-24430881D0C9}" type="slidenum">
              <a:rPr lang="nl-NL" smtClean="0"/>
              <a:t>‹nr.›</a:t>
            </a:fld>
            <a:endParaRPr lang="nl-NL"/>
          </a:p>
        </p:txBody>
      </p:sp>
    </p:spTree>
    <p:extLst>
      <p:ext uri="{BB962C8B-B14F-4D97-AF65-F5344CB8AC3E}">
        <p14:creationId xmlns:p14="http://schemas.microsoft.com/office/powerpoint/2010/main" val="33209124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F97A880D-2AC5-46AA-B8F1-A909DA586D9D}" type="datetimeFigureOut">
              <a:rPr lang="nl-NL" smtClean="0"/>
              <a:t>29-3-2018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CCA531A-D848-4567-B8F4-24430881D0C9}" type="slidenum">
              <a:rPr lang="nl-NL" smtClean="0"/>
              <a:t>‹nr.›</a:t>
            </a:fld>
            <a:endParaRPr lang="nl-NL"/>
          </a:p>
        </p:txBody>
      </p:sp>
    </p:spTree>
    <p:extLst>
      <p:ext uri="{BB962C8B-B14F-4D97-AF65-F5344CB8AC3E}">
        <p14:creationId xmlns:p14="http://schemas.microsoft.com/office/powerpoint/2010/main" val="127910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F97A880D-2AC5-46AA-B8F1-A909DA586D9D}" type="datetimeFigureOut">
              <a:rPr lang="nl-NL" smtClean="0"/>
              <a:t>29-3-2018</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CCA531A-D848-4567-B8F4-24430881D0C9}" type="slidenum">
              <a:rPr lang="nl-NL" smtClean="0"/>
              <a:t>‹nr.›</a:t>
            </a:fld>
            <a:endParaRPr lang="nl-NL"/>
          </a:p>
        </p:txBody>
      </p:sp>
    </p:spTree>
    <p:extLst>
      <p:ext uri="{BB962C8B-B14F-4D97-AF65-F5344CB8AC3E}">
        <p14:creationId xmlns:p14="http://schemas.microsoft.com/office/powerpoint/2010/main" val="138658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F97A880D-2AC5-46AA-B8F1-A909DA586D9D}" type="datetimeFigureOut">
              <a:rPr lang="nl-NL" smtClean="0"/>
              <a:t>29-3-2018</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CCA531A-D848-4567-B8F4-24430881D0C9}" type="slidenum">
              <a:rPr lang="nl-NL" smtClean="0"/>
              <a:t>‹nr.›</a:t>
            </a:fld>
            <a:endParaRPr lang="nl-NL"/>
          </a:p>
        </p:txBody>
      </p:sp>
    </p:spTree>
    <p:extLst>
      <p:ext uri="{BB962C8B-B14F-4D97-AF65-F5344CB8AC3E}">
        <p14:creationId xmlns:p14="http://schemas.microsoft.com/office/powerpoint/2010/main" val="2014247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97A880D-2AC5-46AA-B8F1-A909DA586D9D}" type="datetimeFigureOut">
              <a:rPr lang="nl-NL" smtClean="0"/>
              <a:t>29-3-2018</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CCA531A-D848-4567-B8F4-24430881D0C9}" type="slidenum">
              <a:rPr lang="nl-NL" smtClean="0"/>
              <a:t>‹nr.›</a:t>
            </a:fld>
            <a:endParaRPr lang="nl-NL"/>
          </a:p>
        </p:txBody>
      </p:sp>
    </p:spTree>
    <p:extLst>
      <p:ext uri="{BB962C8B-B14F-4D97-AF65-F5344CB8AC3E}">
        <p14:creationId xmlns:p14="http://schemas.microsoft.com/office/powerpoint/2010/main" val="7398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97A880D-2AC5-46AA-B8F1-A909DA586D9D}" type="datetimeFigureOut">
              <a:rPr lang="nl-NL" smtClean="0"/>
              <a:t>29-3-2018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CCA531A-D848-4567-B8F4-24430881D0C9}" type="slidenum">
              <a:rPr lang="nl-NL" smtClean="0"/>
              <a:t>‹nr.›</a:t>
            </a:fld>
            <a:endParaRPr lang="nl-NL"/>
          </a:p>
        </p:txBody>
      </p:sp>
    </p:spTree>
    <p:extLst>
      <p:ext uri="{BB962C8B-B14F-4D97-AF65-F5344CB8AC3E}">
        <p14:creationId xmlns:p14="http://schemas.microsoft.com/office/powerpoint/2010/main" val="1628385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F97A880D-2AC5-46AA-B8F1-A909DA586D9D}" type="datetimeFigureOut">
              <a:rPr lang="nl-NL" smtClean="0"/>
              <a:t>29-3-2018</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CCA531A-D848-4567-B8F4-24430881D0C9}" type="slidenum">
              <a:rPr lang="nl-NL" smtClean="0"/>
              <a:t>‹nr.›</a:t>
            </a:fld>
            <a:endParaRPr lang="nl-NL"/>
          </a:p>
        </p:txBody>
      </p:sp>
    </p:spTree>
    <p:extLst>
      <p:ext uri="{BB962C8B-B14F-4D97-AF65-F5344CB8AC3E}">
        <p14:creationId xmlns:p14="http://schemas.microsoft.com/office/powerpoint/2010/main" val="2751676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2DFC6">
            <a:alpha val="38824"/>
          </a:srgbClr>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7A880D-2AC5-46AA-B8F1-A909DA586D9D}" type="datetimeFigureOut">
              <a:rPr lang="nl-NL" smtClean="0"/>
              <a:t>29-3-2018</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CA531A-D848-4567-B8F4-24430881D0C9}" type="slidenum">
              <a:rPr lang="nl-NL" smtClean="0"/>
              <a:t>‹nr.›</a:t>
            </a:fld>
            <a:endParaRPr lang="nl-NL"/>
          </a:p>
        </p:txBody>
      </p:sp>
    </p:spTree>
    <p:extLst>
      <p:ext uri="{BB962C8B-B14F-4D97-AF65-F5344CB8AC3E}">
        <p14:creationId xmlns:p14="http://schemas.microsoft.com/office/powerpoint/2010/main" val="451514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g"/><Relationship Id="rId9" Type="http://schemas.openxmlformats.org/officeDocument/2006/relationships/image" Target="../media/image27.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jp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483428" y="426968"/>
            <a:ext cx="6369698" cy="1084004"/>
          </a:xfrm>
        </p:spPr>
        <p:txBody>
          <a:bodyPr>
            <a:normAutofit fontScale="90000"/>
          </a:bodyPr>
          <a:lstStyle/>
          <a:p>
            <a:r>
              <a:rPr lang="nl-NL" b="1" dirty="0">
                <a:solidFill>
                  <a:schemeClr val="bg1"/>
                </a:solidFill>
                <a:latin typeface="Arial" panose="020B0604020202020204" pitchFamily="34" charset="0"/>
                <a:cs typeface="Arial" panose="020B0604020202020204" pitchFamily="34" charset="0"/>
              </a:rPr>
              <a:t>Fietsen Alle Jaren</a:t>
            </a:r>
          </a:p>
        </p:txBody>
      </p:sp>
      <p:pic>
        <p:nvPicPr>
          <p:cNvPr id="16" name="Afbeelding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89904"/>
            <a:ext cx="12335069" cy="8229804"/>
          </a:xfrm>
          <a:prstGeom prst="rect">
            <a:avLst/>
          </a:prstGeom>
        </p:spPr>
      </p:pic>
      <p:sp>
        <p:nvSpPr>
          <p:cNvPr id="3" name="Ondertitel 2"/>
          <p:cNvSpPr>
            <a:spLocks noGrp="1"/>
          </p:cNvSpPr>
          <p:nvPr>
            <p:ph type="subTitle" idx="1"/>
          </p:nvPr>
        </p:nvSpPr>
        <p:spPr>
          <a:xfrm>
            <a:off x="250512" y="4997679"/>
            <a:ext cx="4721290" cy="1655762"/>
          </a:xfrm>
        </p:spPr>
        <p:txBody>
          <a:bodyPr>
            <a:normAutofit/>
          </a:bodyPr>
          <a:lstStyle/>
          <a:p>
            <a:pPr algn="l"/>
            <a:endParaRPr lang="nl-NL" sz="3200" b="1" dirty="0">
              <a:solidFill>
                <a:schemeClr val="bg1"/>
              </a:solidFill>
              <a:latin typeface="Taca Pro" panose="02000503040000020004" pitchFamily="50" charset="0"/>
              <a:cs typeface="Arial" panose="020B0604020202020204" pitchFamily="34" charset="0"/>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89068" y="5449824"/>
            <a:ext cx="2017132" cy="902208"/>
          </a:xfrm>
          <a:prstGeom prst="rect">
            <a:avLst/>
          </a:prstGeom>
        </p:spPr>
      </p:pic>
      <p:sp>
        <p:nvSpPr>
          <p:cNvPr id="17" name="Titel 1"/>
          <p:cNvSpPr txBox="1">
            <a:spLocks/>
          </p:cNvSpPr>
          <p:nvPr/>
        </p:nvSpPr>
        <p:spPr>
          <a:xfrm>
            <a:off x="3466486" y="312760"/>
            <a:ext cx="5259027" cy="613003"/>
          </a:xfrm>
          <a:prstGeom prst="rect">
            <a:avLst/>
          </a:prstGeom>
          <a:solidFill>
            <a:srgbClr val="ED1C24"/>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600" b="1" dirty="0">
                <a:solidFill>
                  <a:schemeClr val="bg1"/>
                </a:solidFill>
                <a:latin typeface="Taca Pro" panose="02000503040000020004" pitchFamily="50" charset="0"/>
                <a:cs typeface="Arial" panose="020B0604020202020204" pitchFamily="34" charset="0"/>
              </a:rPr>
              <a:t>FIETSEN ALLE JAREN</a:t>
            </a:r>
          </a:p>
        </p:txBody>
      </p:sp>
    </p:spTree>
    <p:extLst>
      <p:ext uri="{BB962C8B-B14F-4D97-AF65-F5344CB8AC3E}">
        <p14:creationId xmlns:p14="http://schemas.microsoft.com/office/powerpoint/2010/main" val="211395230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Afbeelding 7"/>
          <p:cNvPicPr>
            <a:picLocks noChangeAspect="1"/>
          </p:cNvPicPr>
          <p:nvPr/>
        </p:nvPicPr>
        <p:blipFill rotWithShape="1">
          <a:blip r:embed="rId3"/>
          <a:srcRect l="15179" t="15619" r="17283"/>
          <a:stretch/>
        </p:blipFill>
        <p:spPr>
          <a:xfrm rot="1331885">
            <a:off x="6423143" y="715800"/>
            <a:ext cx="5645555" cy="3759036"/>
          </a:xfrm>
          <a:prstGeom prst="rect">
            <a:avLst/>
          </a:prstGeom>
          <a:effectLst>
            <a:outerShdw blurRad="50800" dist="50800" dir="5400000" sx="72000" sy="72000" algn="ctr" rotWithShape="0">
              <a:srgbClr val="000000">
                <a:alpha val="99000"/>
              </a:srgbClr>
            </a:outerShdw>
          </a:effectLst>
        </p:spPr>
      </p:pic>
      <p:sp>
        <p:nvSpPr>
          <p:cNvPr id="2" name="Titel 1"/>
          <p:cNvSpPr>
            <a:spLocks noGrp="1"/>
          </p:cNvSpPr>
          <p:nvPr>
            <p:ph type="title"/>
          </p:nvPr>
        </p:nvSpPr>
        <p:spPr>
          <a:xfrm flipV="1">
            <a:off x="831850" y="-45718"/>
            <a:ext cx="11360150" cy="45719"/>
          </a:xfrm>
        </p:spPr>
        <p:txBody>
          <a:bodyPr>
            <a:normAutofit fontScale="90000"/>
          </a:bodyPr>
          <a:lstStyle/>
          <a:p>
            <a:pPr algn="ctr"/>
            <a:r>
              <a:rPr lang="nl-NL" dirty="0"/>
              <a:t/>
            </a:r>
            <a:br>
              <a:rPr lang="nl-NL" dirty="0"/>
            </a:br>
            <a:endParaRPr lang="nl-NL" dirty="0"/>
          </a:p>
        </p:txBody>
      </p:sp>
      <p:sp>
        <p:nvSpPr>
          <p:cNvPr id="3" name="Tijdelijke aanduiding voor tekst 2"/>
          <p:cNvSpPr>
            <a:spLocks noGrp="1"/>
          </p:cNvSpPr>
          <p:nvPr>
            <p:ph type="body" idx="1"/>
          </p:nvPr>
        </p:nvSpPr>
        <p:spPr>
          <a:xfrm>
            <a:off x="432000" y="1283110"/>
            <a:ext cx="6281034" cy="4896464"/>
          </a:xfrm>
          <a:solidFill>
            <a:schemeClr val="bg1"/>
          </a:solidFill>
        </p:spPr>
        <p:txBody>
          <a:bodyPr>
            <a:normAutofit/>
          </a:bodyPr>
          <a:lstStyle/>
          <a:p>
            <a:pPr marL="342900" lvl="0" indent="-342900">
              <a:buFont typeface="Arial" panose="020B0604020202020204" pitchFamily="34" charset="0"/>
              <a:buChar char="•"/>
            </a:pPr>
            <a:r>
              <a:rPr lang="nl-NL" sz="3200" dirty="0">
                <a:solidFill>
                  <a:schemeClr val="tx1"/>
                </a:solidFill>
                <a:latin typeface="Taca Pro" panose="02000503040000020004" pitchFamily="50" charset="0"/>
                <a:cs typeface="Arial" panose="020B0604020202020204" pitchFamily="34" charset="0"/>
              </a:rPr>
              <a:t>Het gebruik van de naam en </a:t>
            </a:r>
            <a:br>
              <a:rPr lang="nl-NL" sz="3200" dirty="0">
                <a:solidFill>
                  <a:schemeClr val="tx1"/>
                </a:solidFill>
                <a:latin typeface="Taca Pro" panose="02000503040000020004" pitchFamily="50" charset="0"/>
                <a:cs typeface="Arial" panose="020B0604020202020204" pitchFamily="34" charset="0"/>
              </a:rPr>
            </a:br>
            <a:r>
              <a:rPr lang="nl-NL" sz="3200" dirty="0">
                <a:solidFill>
                  <a:schemeClr val="tx1"/>
                </a:solidFill>
                <a:latin typeface="Taca Pro" panose="02000503040000020004" pitchFamily="50" charset="0"/>
                <a:cs typeface="Arial" panose="020B0604020202020204" pitchFamily="34" charset="0"/>
              </a:rPr>
              <a:t>het logo van Fietsen Alle Jaren</a:t>
            </a:r>
          </a:p>
          <a:p>
            <a:pPr marL="342900" lvl="0" indent="-342900">
              <a:buFont typeface="Arial" panose="020B0604020202020204" pitchFamily="34" charset="0"/>
              <a:buChar char="•"/>
            </a:pPr>
            <a:r>
              <a:rPr lang="nl-NL" sz="3200" dirty="0">
                <a:solidFill>
                  <a:schemeClr val="tx1"/>
                </a:solidFill>
                <a:latin typeface="Taca Pro" panose="02000503040000020004" pitchFamily="50" charset="0"/>
                <a:cs typeface="Arial" panose="020B0604020202020204" pitchFamily="34" charset="0"/>
              </a:rPr>
              <a:t>Een webpagina onder de website Fietsen Alle Jaren</a:t>
            </a:r>
          </a:p>
          <a:p>
            <a:pPr marL="342900" lvl="0" indent="-342900">
              <a:buFont typeface="Arial" panose="020B0604020202020204" pitchFamily="34" charset="0"/>
              <a:buChar char="•"/>
            </a:pPr>
            <a:r>
              <a:rPr lang="nl-NL" sz="3200" dirty="0">
                <a:solidFill>
                  <a:schemeClr val="tx1"/>
                </a:solidFill>
                <a:latin typeface="Taca Pro" panose="02000503040000020004" pitchFamily="50" charset="0"/>
                <a:cs typeface="Arial" panose="020B0604020202020204" pitchFamily="34" charset="0"/>
              </a:rPr>
              <a:t>Training van bestuurders </a:t>
            </a:r>
            <a:br>
              <a:rPr lang="nl-NL" sz="3200" dirty="0">
                <a:solidFill>
                  <a:schemeClr val="tx1"/>
                </a:solidFill>
                <a:latin typeface="Taca Pro" panose="02000503040000020004" pitchFamily="50" charset="0"/>
                <a:cs typeface="Arial" panose="020B0604020202020204" pitchFamily="34" charset="0"/>
              </a:rPr>
            </a:br>
            <a:r>
              <a:rPr lang="nl-NL" sz="3200" dirty="0">
                <a:solidFill>
                  <a:schemeClr val="tx1"/>
                </a:solidFill>
                <a:latin typeface="Taca Pro" panose="02000503040000020004" pitchFamily="50" charset="0"/>
                <a:cs typeface="Arial" panose="020B0604020202020204" pitchFamily="34" charset="0"/>
              </a:rPr>
              <a:t>van de riksja´s</a:t>
            </a:r>
          </a:p>
          <a:p>
            <a:pPr marL="342900" lvl="0" indent="-342900">
              <a:buFont typeface="Arial" panose="020B0604020202020204" pitchFamily="34" charset="0"/>
              <a:buChar char="•"/>
            </a:pPr>
            <a:r>
              <a:rPr lang="nl-NL" sz="3200" dirty="0">
                <a:solidFill>
                  <a:schemeClr val="tx1"/>
                </a:solidFill>
                <a:latin typeface="Taca Pro" panose="02000503040000020004" pitchFamily="50" charset="0"/>
                <a:cs typeface="Arial" panose="020B0604020202020204" pitchFamily="34" charset="0"/>
              </a:rPr>
              <a:t>Uitwisselings- en inspiratiebijeenkomsten</a:t>
            </a:r>
          </a:p>
          <a:p>
            <a:pPr marL="342900" lvl="0" indent="-342900">
              <a:buFont typeface="Arial" panose="020B0604020202020204" pitchFamily="34" charset="0"/>
              <a:buChar char="•"/>
            </a:pPr>
            <a:r>
              <a:rPr lang="nl-NL" sz="3200" dirty="0">
                <a:solidFill>
                  <a:schemeClr val="tx1"/>
                </a:solidFill>
                <a:latin typeface="Taca Pro" panose="02000503040000020004" pitchFamily="50" charset="0"/>
                <a:cs typeface="Arial" panose="020B0604020202020204" pitchFamily="34" charset="0"/>
              </a:rPr>
              <a:t>Online boekingssysteem </a:t>
            </a:r>
            <a:endParaRPr lang="nl-NL" sz="2000"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lvl="2"/>
            <a:endParaRPr lang="nl-NL" dirty="0">
              <a:latin typeface="Arial" panose="020B0604020202020204" pitchFamily="34" charset="0"/>
              <a:cs typeface="Arial" panose="020B0604020202020204" pitchFamily="34" charset="0"/>
            </a:endParaRPr>
          </a:p>
          <a:p>
            <a:pPr lvl="2"/>
            <a:endParaRPr lang="nl-NL" dirty="0">
              <a:latin typeface="Arial" panose="020B0604020202020204" pitchFamily="34" charset="0"/>
              <a:cs typeface="Arial" panose="020B0604020202020204" pitchFamily="34" charset="0"/>
            </a:endParaRPr>
          </a:p>
          <a:p>
            <a:pPr lvl="2"/>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948" y="5559552"/>
            <a:ext cx="2017132" cy="902208"/>
          </a:xfrm>
          <a:prstGeom prst="rect">
            <a:avLst/>
          </a:prstGeom>
        </p:spPr>
      </p:pic>
      <p:sp>
        <p:nvSpPr>
          <p:cNvPr id="5" name="Titel 1"/>
          <p:cNvSpPr txBox="1">
            <a:spLocks/>
          </p:cNvSpPr>
          <p:nvPr/>
        </p:nvSpPr>
        <p:spPr>
          <a:xfrm>
            <a:off x="432000" y="432000"/>
            <a:ext cx="3738556" cy="613003"/>
          </a:xfrm>
          <a:prstGeom prst="rect">
            <a:avLst/>
          </a:prstGeom>
          <a:solidFill>
            <a:srgbClr val="ED1C24"/>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600" b="1" dirty="0">
                <a:solidFill>
                  <a:schemeClr val="bg1"/>
                </a:solidFill>
                <a:latin typeface="Taca Pro" panose="02000503040000020004" pitchFamily="50" charset="0"/>
                <a:cs typeface="Arial" panose="020B0604020202020204" pitchFamily="34" charset="0"/>
              </a:rPr>
              <a:t>Pakket (vervolg)</a:t>
            </a:r>
          </a:p>
        </p:txBody>
      </p:sp>
    </p:spTree>
    <p:extLst>
      <p:ext uri="{BB962C8B-B14F-4D97-AF65-F5344CB8AC3E}">
        <p14:creationId xmlns:p14="http://schemas.microsoft.com/office/powerpoint/2010/main" val="24466829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p:cNvPicPr/>
          <p:nvPr/>
        </p:nvPicPr>
        <p:blipFill>
          <a:blip r:embed="rId2" cstate="print">
            <a:extLst>
              <a:ext uri="{28A0092B-C50C-407E-A947-70E740481C1C}">
                <a14:useLocalDpi xmlns:a14="http://schemas.microsoft.com/office/drawing/2010/main" val="0"/>
              </a:ext>
            </a:extLst>
          </a:blip>
          <a:stretch>
            <a:fillRect/>
          </a:stretch>
        </p:blipFill>
        <p:spPr>
          <a:xfrm rot="20656496">
            <a:off x="8713849" y="3071026"/>
            <a:ext cx="1505133" cy="3930308"/>
          </a:xfrm>
          <a:prstGeom prst="rect">
            <a:avLst/>
          </a:prstGeom>
          <a:ln>
            <a:noFill/>
          </a:ln>
          <a:effectLst>
            <a:outerShdw blurRad="292100" dist="139700" dir="2700000" algn="tl" rotWithShape="0">
              <a:srgbClr val="333333">
                <a:alpha val="65000"/>
              </a:srgbClr>
            </a:outerShdw>
          </a:effectLst>
        </p:spPr>
      </p:pic>
      <p:pic>
        <p:nvPicPr>
          <p:cNvPr id="12" name="Afbeelding 11"/>
          <p:cNvPicPr/>
          <p:nvPr/>
        </p:nvPicPr>
        <p:blipFill>
          <a:blip r:embed="rId3" cstate="print">
            <a:extLst>
              <a:ext uri="{28A0092B-C50C-407E-A947-70E740481C1C}">
                <a14:useLocalDpi xmlns:a14="http://schemas.microsoft.com/office/drawing/2010/main" val="0"/>
              </a:ext>
            </a:extLst>
          </a:blip>
          <a:stretch>
            <a:fillRect/>
          </a:stretch>
        </p:blipFill>
        <p:spPr>
          <a:xfrm>
            <a:off x="9711886" y="3653982"/>
            <a:ext cx="1457325" cy="1050290"/>
          </a:xfrm>
          <a:prstGeom prst="rect">
            <a:avLst/>
          </a:prstGeom>
          <a:ln>
            <a:noFill/>
          </a:ln>
          <a:effectLst>
            <a:outerShdw blurRad="292100" dist="139700" dir="2700000" algn="tl" rotWithShape="0">
              <a:srgbClr val="333333">
                <a:alpha val="65000"/>
              </a:srgbClr>
            </a:outerShdw>
          </a:effectLst>
        </p:spPr>
      </p:pic>
      <p:sp>
        <p:nvSpPr>
          <p:cNvPr id="2" name="Titel 1"/>
          <p:cNvSpPr>
            <a:spLocks noGrp="1"/>
          </p:cNvSpPr>
          <p:nvPr>
            <p:ph type="title"/>
          </p:nvPr>
        </p:nvSpPr>
        <p:spPr>
          <a:xfrm flipV="1">
            <a:off x="831850" y="-45718"/>
            <a:ext cx="11360150" cy="45719"/>
          </a:xfrm>
        </p:spPr>
        <p:txBody>
          <a:bodyPr>
            <a:normAutofit fontScale="90000"/>
          </a:bodyPr>
          <a:lstStyle/>
          <a:p>
            <a:pPr algn="ctr"/>
            <a:r>
              <a:rPr lang="nl-NL" dirty="0"/>
              <a:t/>
            </a:r>
            <a:br>
              <a:rPr lang="nl-NL" dirty="0"/>
            </a:br>
            <a:endParaRPr lang="nl-NL" dirty="0"/>
          </a:p>
        </p:txBody>
      </p:sp>
      <p:sp>
        <p:nvSpPr>
          <p:cNvPr id="3" name="Tijdelijke aanduiding voor tekst 2"/>
          <p:cNvSpPr>
            <a:spLocks noGrp="1"/>
          </p:cNvSpPr>
          <p:nvPr>
            <p:ph type="body" idx="1"/>
          </p:nvPr>
        </p:nvSpPr>
        <p:spPr>
          <a:xfrm>
            <a:off x="366981" y="1394794"/>
            <a:ext cx="4315564" cy="3724772"/>
          </a:xfrm>
          <a:solidFill>
            <a:schemeClr val="bg1"/>
          </a:solidFill>
        </p:spPr>
        <p:txBody>
          <a:bodyPr>
            <a:normAutofit lnSpcReduction="10000"/>
          </a:bodyPr>
          <a:lstStyle/>
          <a:p>
            <a:pPr marL="342900" lvl="0" indent="-342900">
              <a:buFont typeface="Arial" panose="020B0604020202020204" pitchFamily="34" charset="0"/>
              <a:buChar char="•"/>
            </a:pPr>
            <a:r>
              <a:rPr lang="nl-NL" sz="3200" dirty="0">
                <a:solidFill>
                  <a:schemeClr val="tx1"/>
                </a:solidFill>
                <a:latin typeface="Taca Pro" panose="02000503040000020004" pitchFamily="50" charset="0"/>
                <a:cs typeface="Arial" panose="020B0604020202020204" pitchFamily="34" charset="0"/>
              </a:rPr>
              <a:t>Online middelen, promotiematerialen en ondersteuning</a:t>
            </a:r>
          </a:p>
          <a:p>
            <a:pPr marL="342900" lvl="0" indent="-342900">
              <a:buFont typeface="Arial" panose="020B0604020202020204" pitchFamily="34" charset="0"/>
              <a:buChar char="•"/>
            </a:pPr>
            <a:r>
              <a:rPr lang="nl-NL" sz="3200" dirty="0" smtClean="0">
                <a:solidFill>
                  <a:schemeClr val="tx1"/>
                </a:solidFill>
                <a:latin typeface="Taca Pro" panose="02000503040000020004" pitchFamily="50" charset="0"/>
                <a:cs typeface="Arial" panose="020B0604020202020204" pitchFamily="34" charset="0"/>
              </a:rPr>
              <a:t>Advies en ondersteuning</a:t>
            </a:r>
          </a:p>
          <a:p>
            <a:pPr marL="342900" lvl="0" indent="-342900">
              <a:buFont typeface="Arial" panose="020B0604020202020204" pitchFamily="34" charset="0"/>
              <a:buChar char="•"/>
            </a:pPr>
            <a:r>
              <a:rPr lang="nl-NL" sz="3200" dirty="0" smtClean="0">
                <a:solidFill>
                  <a:schemeClr val="tx1"/>
                </a:solidFill>
                <a:latin typeface="Taca Pro" panose="02000503040000020004" pitchFamily="50" charset="0"/>
                <a:cs typeface="Arial" panose="020B0604020202020204" pitchFamily="34" charset="0"/>
              </a:rPr>
              <a:t>Nieuwsbrief en toegang tot online platform</a:t>
            </a:r>
            <a:endParaRPr lang="nl-NL" dirty="0">
              <a:solidFill>
                <a:schemeClr val="tx1"/>
              </a:solidFill>
              <a:latin typeface="Taca Pro" panose="02000503040000020004" pitchFamily="50" charset="0"/>
              <a:cs typeface="Arial" panose="020B0604020202020204" pitchFamily="34" charset="0"/>
            </a:endParaRPr>
          </a:p>
          <a:p>
            <a:pPr marL="1257300" lvl="2" indent="-342900">
              <a:buFont typeface="Wingdings" panose="05000000000000000000" pitchFamily="2" charset="2"/>
              <a:buChar char="Ø"/>
            </a:pPr>
            <a:endParaRPr lang="nl-NL" dirty="0">
              <a:latin typeface="Taca Pro" panose="02000503040000020004" pitchFamily="50" charset="0"/>
              <a:cs typeface="Arial" panose="020B0604020202020204" pitchFamily="34" charset="0"/>
            </a:endParaRPr>
          </a:p>
          <a:p>
            <a:pPr marL="1257300" lvl="2" indent="-342900">
              <a:buFont typeface="Wingdings" panose="05000000000000000000" pitchFamily="2" charset="2"/>
              <a:buChar char="Ø"/>
            </a:pPr>
            <a:endParaRPr lang="nl-NL" dirty="0">
              <a:latin typeface="Taca Pro" panose="02000503040000020004" pitchFamily="50" charset="0"/>
              <a:cs typeface="Arial" panose="020B0604020202020204" pitchFamily="34" charset="0"/>
            </a:endParaRPr>
          </a:p>
          <a:p>
            <a:pPr marL="1257300" lvl="2" indent="-342900">
              <a:buFont typeface="Wingdings" panose="05000000000000000000" pitchFamily="2" charset="2"/>
              <a:buChar char="Ø"/>
            </a:pPr>
            <a:endParaRPr lang="nl-NL" dirty="0">
              <a:latin typeface="Taca Pro" panose="02000503040000020004" pitchFamily="50" charset="0"/>
              <a:cs typeface="Arial" panose="020B0604020202020204" pitchFamily="34" charset="0"/>
            </a:endParaRPr>
          </a:p>
          <a:p>
            <a:pPr marL="1257300" lvl="2" indent="-342900">
              <a:buFont typeface="Wingdings" panose="05000000000000000000" pitchFamily="2" charset="2"/>
              <a:buChar char="Ø"/>
            </a:pPr>
            <a:endParaRPr lang="nl-NL" dirty="0">
              <a:latin typeface="Taca Pro" panose="02000503040000020004" pitchFamily="50" charset="0"/>
              <a:cs typeface="Arial" panose="020B0604020202020204" pitchFamily="34" charset="0"/>
            </a:endParaRPr>
          </a:p>
          <a:p>
            <a:pPr marL="1257300" lvl="2" indent="-342900">
              <a:buFont typeface="Wingdings" panose="05000000000000000000" pitchFamily="2" charset="2"/>
              <a:buChar char="Ø"/>
            </a:pPr>
            <a:endParaRPr lang="nl-NL" dirty="0">
              <a:latin typeface="Taca Pro" panose="02000503040000020004" pitchFamily="50" charset="0"/>
              <a:cs typeface="Arial" panose="020B0604020202020204" pitchFamily="34" charset="0"/>
            </a:endParaRPr>
          </a:p>
          <a:p>
            <a:pPr marL="1257300" lvl="2" indent="-342900">
              <a:buFont typeface="Wingdings" panose="05000000000000000000" pitchFamily="2" charset="2"/>
              <a:buChar char="Ø"/>
            </a:pPr>
            <a:endParaRPr lang="nl-NL" dirty="0">
              <a:latin typeface="Taca Pro" panose="02000503040000020004" pitchFamily="50" charset="0"/>
              <a:cs typeface="Arial" panose="020B0604020202020204" pitchFamily="34" charset="0"/>
            </a:endParaRPr>
          </a:p>
          <a:p>
            <a:pPr marL="1257300" lvl="2" indent="-342900">
              <a:buFont typeface="Wingdings" panose="05000000000000000000" pitchFamily="2" charset="2"/>
              <a:buChar char="Ø"/>
            </a:pPr>
            <a:endParaRPr lang="nl-NL" dirty="0">
              <a:latin typeface="Taca Pro" panose="02000503040000020004" pitchFamily="50" charset="0"/>
              <a:cs typeface="Arial" panose="020B0604020202020204" pitchFamily="34" charset="0"/>
            </a:endParaRPr>
          </a:p>
          <a:p>
            <a:pPr lvl="2"/>
            <a:endParaRPr lang="nl-NL" dirty="0">
              <a:latin typeface="Taca Pro" panose="02000503040000020004" pitchFamily="50" charset="0"/>
              <a:cs typeface="Arial" panose="020B0604020202020204" pitchFamily="34" charset="0"/>
            </a:endParaRPr>
          </a:p>
          <a:p>
            <a:pPr lvl="2"/>
            <a:endParaRPr lang="nl-NL" dirty="0">
              <a:latin typeface="Taca Pro" panose="02000503040000020004" pitchFamily="50" charset="0"/>
              <a:cs typeface="Arial" panose="020B0604020202020204" pitchFamily="34" charset="0"/>
            </a:endParaRPr>
          </a:p>
          <a:p>
            <a:pPr lvl="2"/>
            <a:endParaRPr lang="nl-NL" dirty="0">
              <a:latin typeface="Taca Pro" panose="02000503040000020004" pitchFamily="50" charset="0"/>
              <a:cs typeface="Arial" panose="020B0604020202020204" pitchFamily="34" charset="0"/>
            </a:endParaRPr>
          </a:p>
          <a:p>
            <a:endParaRPr lang="nl-NL" dirty="0">
              <a:latin typeface="Taca Pro" panose="02000503040000020004" pitchFamily="50" charset="0"/>
              <a:cs typeface="Arial" panose="020B0604020202020204" pitchFamily="34" charset="0"/>
            </a:endParaRPr>
          </a:p>
        </p:txBody>
      </p:sp>
      <p:pic>
        <p:nvPicPr>
          <p:cNvPr id="9" name="Afbeelding 8"/>
          <p:cNvPicPr/>
          <p:nvPr/>
        </p:nvPicPr>
        <p:blipFill rotWithShape="1">
          <a:blip r:embed="rId4">
            <a:extLst>
              <a:ext uri="{28A0092B-C50C-407E-A947-70E740481C1C}">
                <a14:useLocalDpi xmlns:a14="http://schemas.microsoft.com/office/drawing/2010/main" val="0"/>
              </a:ext>
            </a:extLst>
          </a:blip>
          <a:srcRect l="22983" t="21620" r="27414" b="2139"/>
          <a:stretch/>
        </p:blipFill>
        <p:spPr bwMode="auto">
          <a:xfrm>
            <a:off x="5556455" y="4827324"/>
            <a:ext cx="1600200" cy="1786890"/>
          </a:xfrm>
          <a:prstGeom prst="rect">
            <a:avLst/>
          </a:prstGeom>
          <a:ln>
            <a:noFill/>
          </a:ln>
          <a:effectLst>
            <a:softEdge rad="25400"/>
          </a:effectLst>
          <a:extLst>
            <a:ext uri="{53640926-AAD7-44D8-BBD7-CCE9431645EC}">
              <a14:shadowObscured xmlns:a14="http://schemas.microsoft.com/office/drawing/2010/main"/>
            </a:ext>
          </a:extLst>
        </p:spPr>
      </p:pic>
      <p:pic>
        <p:nvPicPr>
          <p:cNvPr id="11" name="Afbeelding 10"/>
          <p:cNvPicPr/>
          <p:nvPr/>
        </p:nvPicPr>
        <p:blipFill>
          <a:blip r:embed="rId5" cstate="print">
            <a:extLst>
              <a:ext uri="{28A0092B-C50C-407E-A947-70E740481C1C}">
                <a14:useLocalDpi xmlns:a14="http://schemas.microsoft.com/office/drawing/2010/main" val="0"/>
              </a:ext>
            </a:extLst>
          </a:blip>
          <a:stretch>
            <a:fillRect/>
          </a:stretch>
        </p:blipFill>
        <p:spPr>
          <a:xfrm rot="829294">
            <a:off x="10427164" y="4140192"/>
            <a:ext cx="1466850" cy="1056640"/>
          </a:xfrm>
          <a:prstGeom prst="rect">
            <a:avLst/>
          </a:prstGeom>
          <a:ln>
            <a:noFill/>
          </a:ln>
          <a:effectLst>
            <a:outerShdw blurRad="292100" dist="139700" dir="2700000" algn="tl" rotWithShape="0">
              <a:srgbClr val="333333">
                <a:alpha val="65000"/>
              </a:srgbClr>
            </a:outerShdw>
          </a:effectLst>
        </p:spPr>
      </p:pic>
      <p:pic>
        <p:nvPicPr>
          <p:cNvPr id="14" name="Afbeelding 13"/>
          <p:cNvPicPr/>
          <p:nvPr/>
        </p:nvPicPr>
        <p:blipFill>
          <a:blip r:embed="rId6" cstate="print">
            <a:extLst>
              <a:ext uri="{28A0092B-C50C-407E-A947-70E740481C1C}">
                <a14:useLocalDpi xmlns:a14="http://schemas.microsoft.com/office/drawing/2010/main" val="0"/>
              </a:ext>
            </a:extLst>
          </a:blip>
          <a:stretch>
            <a:fillRect/>
          </a:stretch>
        </p:blipFill>
        <p:spPr>
          <a:xfrm>
            <a:off x="10427167" y="4784199"/>
            <a:ext cx="1466850" cy="1056640"/>
          </a:xfrm>
          <a:prstGeom prst="rect">
            <a:avLst/>
          </a:prstGeom>
          <a:ln>
            <a:noFill/>
          </a:ln>
          <a:effectLst>
            <a:outerShdw blurRad="292100" dist="139700" dir="2700000" algn="tl" rotWithShape="0">
              <a:srgbClr val="333333">
                <a:alpha val="65000"/>
              </a:srgbClr>
            </a:outerShdw>
          </a:effectLst>
        </p:spPr>
      </p:pic>
      <p:pic>
        <p:nvPicPr>
          <p:cNvPr id="18" name="Afbeelding 17"/>
          <p:cNvPicPr/>
          <p:nvPr/>
        </p:nvPicPr>
        <p:blipFill>
          <a:blip r:embed="rId7" cstate="print">
            <a:extLst>
              <a:ext uri="{28A0092B-C50C-407E-A947-70E740481C1C}">
                <a14:useLocalDpi xmlns:a14="http://schemas.microsoft.com/office/drawing/2010/main" val="0"/>
              </a:ext>
            </a:extLst>
          </a:blip>
          <a:stretch>
            <a:fillRect/>
          </a:stretch>
        </p:blipFill>
        <p:spPr>
          <a:xfrm>
            <a:off x="5457477" y="1930765"/>
            <a:ext cx="2853690" cy="2047875"/>
          </a:xfrm>
          <a:prstGeom prst="rect">
            <a:avLst/>
          </a:prstGeom>
        </p:spPr>
      </p:pic>
      <p:pic>
        <p:nvPicPr>
          <p:cNvPr id="15" name="Afbeelding 14"/>
          <p:cNvPicPr/>
          <p:nvPr/>
        </p:nvPicPr>
        <p:blipFill>
          <a:blip r:embed="rId8" cstate="print">
            <a:extLst>
              <a:ext uri="{28A0092B-C50C-407E-A947-70E740481C1C}">
                <a14:useLocalDpi xmlns:a14="http://schemas.microsoft.com/office/drawing/2010/main" val="0"/>
              </a:ext>
            </a:extLst>
          </a:blip>
          <a:stretch>
            <a:fillRect/>
          </a:stretch>
        </p:blipFill>
        <p:spPr>
          <a:xfrm>
            <a:off x="10412258" y="1834309"/>
            <a:ext cx="990600" cy="985520"/>
          </a:xfrm>
          <a:prstGeom prst="rect">
            <a:avLst/>
          </a:prstGeom>
          <a:ln>
            <a:noFill/>
          </a:ln>
          <a:effectLst>
            <a:outerShdw blurRad="292100" dist="139700" dir="2700000" algn="tl" rotWithShape="0">
              <a:srgbClr val="333333">
                <a:alpha val="65000"/>
              </a:srgbClr>
            </a:outerShdw>
          </a:effectLst>
        </p:spPr>
      </p:pic>
      <p:pic>
        <p:nvPicPr>
          <p:cNvPr id="16" name="Afbeelding 15"/>
          <p:cNvPicPr/>
          <p:nvPr/>
        </p:nvPicPr>
        <p:blipFill>
          <a:blip r:embed="rId8" cstate="print">
            <a:extLst>
              <a:ext uri="{28A0092B-C50C-407E-A947-70E740481C1C}">
                <a14:useLocalDpi xmlns:a14="http://schemas.microsoft.com/office/drawing/2010/main" val="0"/>
              </a:ext>
            </a:extLst>
          </a:blip>
          <a:stretch>
            <a:fillRect/>
          </a:stretch>
        </p:blipFill>
        <p:spPr>
          <a:xfrm>
            <a:off x="10723415" y="1623460"/>
            <a:ext cx="990600" cy="985520"/>
          </a:xfrm>
          <a:prstGeom prst="rect">
            <a:avLst/>
          </a:prstGeom>
          <a:ln>
            <a:noFill/>
          </a:ln>
          <a:effectLst>
            <a:outerShdw blurRad="292100" dist="139700" dir="2700000" algn="tl" rotWithShape="0">
              <a:srgbClr val="333333">
                <a:alpha val="65000"/>
              </a:srgbClr>
            </a:outerShdw>
          </a:effectLst>
        </p:spPr>
      </p:pic>
      <p:pic>
        <p:nvPicPr>
          <p:cNvPr id="17" name="Afbeelding 16"/>
          <p:cNvPicPr/>
          <p:nvPr/>
        </p:nvPicPr>
        <p:blipFill>
          <a:blip r:embed="rId8" cstate="print">
            <a:extLst>
              <a:ext uri="{28A0092B-C50C-407E-A947-70E740481C1C}">
                <a14:useLocalDpi xmlns:a14="http://schemas.microsoft.com/office/drawing/2010/main" val="0"/>
              </a:ext>
            </a:extLst>
          </a:blip>
          <a:stretch>
            <a:fillRect/>
          </a:stretch>
        </p:blipFill>
        <p:spPr>
          <a:xfrm>
            <a:off x="10907558" y="1456939"/>
            <a:ext cx="990600" cy="985520"/>
          </a:xfrm>
          <a:prstGeom prst="rect">
            <a:avLst/>
          </a:prstGeom>
          <a:ln>
            <a:noFill/>
          </a:ln>
          <a:effectLst>
            <a:outerShdw blurRad="292100" dist="139700" dir="2700000" algn="tl" rotWithShape="0">
              <a:srgbClr val="333333">
                <a:alpha val="65000"/>
              </a:srgbClr>
            </a:outerShdw>
          </a:effectLst>
        </p:spPr>
      </p:pic>
      <p:pic>
        <p:nvPicPr>
          <p:cNvPr id="10" name="Afbeelding 9"/>
          <p:cNvPicPr/>
          <p:nvPr/>
        </p:nvPicPr>
        <p:blipFill>
          <a:blip r:embed="rId9" cstate="print">
            <a:extLst>
              <a:ext uri="{28A0092B-C50C-407E-A947-70E740481C1C}">
                <a14:useLocalDpi xmlns:a14="http://schemas.microsoft.com/office/drawing/2010/main" val="0"/>
              </a:ext>
            </a:extLst>
          </a:blip>
          <a:stretch>
            <a:fillRect/>
          </a:stretch>
        </p:blipFill>
        <p:spPr>
          <a:xfrm>
            <a:off x="6738405" y="1153997"/>
            <a:ext cx="2854960" cy="2047875"/>
          </a:xfrm>
          <a:prstGeom prst="rect">
            <a:avLst/>
          </a:prstGeom>
        </p:spPr>
      </p:pic>
      <p:sp>
        <p:nvSpPr>
          <p:cNvPr id="19" name="Titel 1"/>
          <p:cNvSpPr txBox="1">
            <a:spLocks/>
          </p:cNvSpPr>
          <p:nvPr/>
        </p:nvSpPr>
        <p:spPr>
          <a:xfrm>
            <a:off x="353315" y="334537"/>
            <a:ext cx="4132565" cy="639937"/>
          </a:xfrm>
          <a:prstGeom prst="rect">
            <a:avLst/>
          </a:prstGeom>
          <a:solidFill>
            <a:srgbClr val="ED1C24"/>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600" b="1" dirty="0">
                <a:solidFill>
                  <a:schemeClr val="bg1"/>
                </a:solidFill>
                <a:latin typeface="Taca Pro" panose="02000503040000020004" pitchFamily="50" charset="0"/>
                <a:cs typeface="Arial" panose="020B0604020202020204" pitchFamily="34" charset="0"/>
              </a:rPr>
              <a:t>Pakket (vervolg)</a:t>
            </a:r>
          </a:p>
        </p:txBody>
      </p:sp>
    </p:spTree>
    <p:extLst>
      <p:ext uri="{BB962C8B-B14F-4D97-AF65-F5344CB8AC3E}">
        <p14:creationId xmlns:p14="http://schemas.microsoft.com/office/powerpoint/2010/main" val="10969240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39436" y="402503"/>
            <a:ext cx="3985429" cy="2093562"/>
          </a:xfrm>
          <a:solidFill>
            <a:srgbClr val="ED1C24"/>
          </a:solidFill>
        </p:spPr>
        <p:txBody>
          <a:bodyPr>
            <a:normAutofit/>
          </a:bodyPr>
          <a:lstStyle/>
          <a:p>
            <a:r>
              <a:rPr lang="nl-NL" sz="3600" b="1" dirty="0" smtClean="0">
                <a:solidFill>
                  <a:schemeClr val="bg1"/>
                </a:solidFill>
                <a:latin typeface="Taca Pro" panose="02000503040000020004" pitchFamily="50" charset="0"/>
                <a:cs typeface="Arial" panose="020B0604020202020204" pitchFamily="34" charset="0"/>
              </a:rPr>
              <a:t>Een riksja voor XXXXXXXXXXXX</a:t>
            </a:r>
            <a:endParaRPr lang="nl-NL" sz="3600" b="1" dirty="0">
              <a:solidFill>
                <a:schemeClr val="bg1"/>
              </a:solidFill>
              <a:latin typeface="Taca Pro" panose="02000503040000020004" pitchFamily="50" charset="0"/>
              <a:cs typeface="Arial" panose="020B0604020202020204" pitchFamily="34" charset="0"/>
            </a:endParaRPr>
          </a:p>
        </p:txBody>
      </p:sp>
      <p:sp>
        <p:nvSpPr>
          <p:cNvPr id="3" name="Tijdelijke aanduiding voor inhoud 2"/>
          <p:cNvSpPr>
            <a:spLocks noGrp="1"/>
          </p:cNvSpPr>
          <p:nvPr>
            <p:ph sz="half" idx="1"/>
          </p:nvPr>
        </p:nvSpPr>
        <p:spPr>
          <a:xfrm>
            <a:off x="339436" y="2685819"/>
            <a:ext cx="3539390" cy="4008415"/>
          </a:xfrm>
          <a:solidFill>
            <a:schemeClr val="bg1"/>
          </a:solidFill>
        </p:spPr>
        <p:txBody>
          <a:bodyPr>
            <a:normAutofit/>
          </a:bodyPr>
          <a:lstStyle/>
          <a:p>
            <a:pPr marL="0" indent="0">
              <a:buNone/>
            </a:pPr>
            <a:r>
              <a:rPr lang="nl-NL" sz="3600" dirty="0" smtClean="0">
                <a:latin typeface="Taca Pro" panose="02000503040000020004" pitchFamily="50" charset="0"/>
                <a:cs typeface="Arial" panose="020B0604020202020204" pitchFamily="34" charset="0"/>
              </a:rPr>
              <a:t>Even voorstellen: </a:t>
            </a:r>
            <a:endParaRPr lang="nl-NL" sz="3600" dirty="0">
              <a:latin typeface="Taca Pro" panose="02000503040000020004" pitchFamily="50" charset="0"/>
              <a:cs typeface="Arial" panose="020B0604020202020204" pitchFamily="34" charset="0"/>
            </a:endParaRPr>
          </a:p>
          <a:p>
            <a:pPr marL="914400" lvl="2" indent="0">
              <a:buNone/>
            </a:pPr>
            <a:endParaRPr lang="nl-NL" sz="4400" dirty="0">
              <a:latin typeface="Taca Pro" panose="02000503040000020004" pitchFamily="50" charset="0"/>
              <a:cs typeface="Arial" panose="020B0604020202020204" pitchFamily="34" charset="0"/>
            </a:endParaRPr>
          </a:p>
          <a:p>
            <a:endParaRPr lang="nl-NL" dirty="0">
              <a:latin typeface="Taca Pro" panose="02000503040000020004" pitchFamily="50" charset="0"/>
              <a:cs typeface="Arial" panose="020B0604020202020204" pitchFamily="34" charset="0"/>
            </a:endParaRPr>
          </a:p>
        </p:txBody>
      </p:sp>
      <p:pic>
        <p:nvPicPr>
          <p:cNvPr id="6" name="Tijdelijke aanduiding voor inhoud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80023" y="0"/>
            <a:ext cx="9144000" cy="6858000"/>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81915" y="5792026"/>
            <a:ext cx="2017132" cy="902208"/>
          </a:xfrm>
          <a:prstGeom prst="rect">
            <a:avLst/>
          </a:prstGeom>
        </p:spPr>
      </p:pic>
    </p:spTree>
    <p:extLst>
      <p:ext uri="{BB962C8B-B14F-4D97-AF65-F5344CB8AC3E}">
        <p14:creationId xmlns:p14="http://schemas.microsoft.com/office/powerpoint/2010/main" val="35848884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432000"/>
            <a:ext cx="5089036" cy="704822"/>
          </a:xfrm>
          <a:solidFill>
            <a:srgbClr val="ED1C24"/>
          </a:solidFill>
        </p:spPr>
        <p:txBody>
          <a:bodyPr>
            <a:normAutofit/>
          </a:bodyPr>
          <a:lstStyle/>
          <a:p>
            <a:r>
              <a:rPr lang="nl-NL" sz="3600" b="1" dirty="0" smtClean="0">
                <a:solidFill>
                  <a:schemeClr val="bg1"/>
                </a:solidFill>
                <a:latin typeface="Taca Pro" panose="02000503040000020004" pitchFamily="50" charset="0"/>
                <a:cs typeface="Arial" panose="020B0604020202020204" pitchFamily="34" charset="0"/>
              </a:rPr>
              <a:t>Vervolgstappen:</a:t>
            </a:r>
            <a:endParaRPr lang="nl-NL" sz="3600" b="1" dirty="0">
              <a:solidFill>
                <a:schemeClr val="bg1"/>
              </a:solidFill>
              <a:latin typeface="Taca Pro" panose="02000503040000020004" pitchFamily="50" charset="0"/>
              <a:cs typeface="Arial" panose="020B0604020202020204" pitchFamily="34" charset="0"/>
            </a:endParaRPr>
          </a:p>
        </p:txBody>
      </p:sp>
      <p:sp>
        <p:nvSpPr>
          <p:cNvPr id="3" name="Tijdelijke aanduiding voor inhoud 2"/>
          <p:cNvSpPr>
            <a:spLocks noGrp="1"/>
          </p:cNvSpPr>
          <p:nvPr>
            <p:ph sz="half" idx="1"/>
          </p:nvPr>
        </p:nvSpPr>
        <p:spPr>
          <a:xfrm>
            <a:off x="339436" y="1524381"/>
            <a:ext cx="5181600" cy="4486275"/>
          </a:xfrm>
        </p:spPr>
        <p:txBody>
          <a:bodyPr>
            <a:normAutofit/>
          </a:bodyPr>
          <a:lstStyle/>
          <a:p>
            <a:pPr marL="457200" indent="-457200">
              <a:buAutoNum type="arabicPeriod"/>
            </a:pPr>
            <a:r>
              <a:rPr lang="nl-NL" sz="3500" dirty="0" smtClean="0">
                <a:latin typeface="Taca Pro" panose="02000503040000020004" pitchFamily="50" charset="0"/>
                <a:cs typeface="Arial" panose="020B0604020202020204" pitchFamily="34" charset="0"/>
              </a:rPr>
              <a:t>Rechtspersoon zoeken</a:t>
            </a:r>
          </a:p>
          <a:p>
            <a:pPr marL="457200" indent="-457200">
              <a:buAutoNum type="arabicPeriod"/>
            </a:pPr>
            <a:r>
              <a:rPr lang="nl-NL" sz="3500" dirty="0" smtClean="0">
                <a:latin typeface="Taca Pro" panose="02000503040000020004" pitchFamily="50" charset="0"/>
                <a:cs typeface="Arial" panose="020B0604020202020204" pitchFamily="34" charset="0"/>
              </a:rPr>
              <a:t>Stallingsplek zoeken</a:t>
            </a:r>
          </a:p>
          <a:p>
            <a:pPr marL="457200" indent="-457200">
              <a:buAutoNum type="arabicPeriod"/>
            </a:pPr>
            <a:r>
              <a:rPr lang="nl-NL" sz="3500" dirty="0" smtClean="0">
                <a:latin typeface="Taca Pro" panose="02000503040000020004" pitchFamily="50" charset="0"/>
                <a:cs typeface="Arial" panose="020B0604020202020204" pitchFamily="34" charset="0"/>
              </a:rPr>
              <a:t>Financiering voor startpakket e.d.</a:t>
            </a:r>
          </a:p>
          <a:p>
            <a:pPr marL="457200" indent="-457200">
              <a:buAutoNum type="arabicPeriod"/>
            </a:pPr>
            <a:r>
              <a:rPr lang="nl-NL" sz="3500" dirty="0" smtClean="0">
                <a:latin typeface="Taca Pro" panose="02000503040000020004" pitchFamily="50" charset="0"/>
                <a:cs typeface="Arial" panose="020B0604020202020204" pitchFamily="34" charset="0"/>
              </a:rPr>
              <a:t>Vrijwilligers werven</a:t>
            </a:r>
          </a:p>
          <a:p>
            <a:pPr marL="457200" indent="-457200">
              <a:buAutoNum type="arabicPeriod"/>
            </a:pPr>
            <a:r>
              <a:rPr lang="nl-NL" sz="3500" dirty="0" smtClean="0">
                <a:latin typeface="Taca Pro" panose="02000503040000020004" pitchFamily="50" charset="0"/>
                <a:cs typeface="Arial" panose="020B0604020202020204" pitchFamily="34" charset="0"/>
              </a:rPr>
              <a:t>Passagiers werven</a:t>
            </a:r>
          </a:p>
          <a:p>
            <a:pPr marL="457200" indent="-457200">
              <a:buAutoNum type="arabicPeriod"/>
            </a:pPr>
            <a:endParaRPr lang="nl-NL" sz="3500" dirty="0">
              <a:latin typeface="Taca Pro" panose="02000503040000020004" pitchFamily="50" charset="0"/>
              <a:cs typeface="Arial" panose="020B0604020202020204" pitchFamily="34" charset="0"/>
            </a:endParaRPr>
          </a:p>
          <a:p>
            <a:pPr lvl="2"/>
            <a:endParaRPr lang="nl-NL" sz="4400"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5" name="Afbeelding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1948" y="5559552"/>
            <a:ext cx="2017132" cy="902208"/>
          </a:xfrm>
          <a:prstGeom prst="rect">
            <a:avLst/>
          </a:prstGeom>
        </p:spPr>
      </p:pic>
      <p:pic>
        <p:nvPicPr>
          <p:cNvPr id="9" name="Tijdelijke aanduiding voor inhoud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231194" y="914834"/>
            <a:ext cx="5181600" cy="3886200"/>
          </a:xfrm>
        </p:spPr>
      </p:pic>
    </p:spTree>
    <p:extLst>
      <p:ext uri="{BB962C8B-B14F-4D97-AF65-F5344CB8AC3E}">
        <p14:creationId xmlns:p14="http://schemas.microsoft.com/office/powerpoint/2010/main" val="1918552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39436" y="1623527"/>
            <a:ext cx="2948455" cy="3228391"/>
          </a:xfrm>
          <a:solidFill>
            <a:schemeClr val="bg1"/>
          </a:solidFill>
        </p:spPr>
        <p:txBody>
          <a:bodyPr>
            <a:normAutofit/>
          </a:bodyPr>
          <a:lstStyle/>
          <a:p>
            <a:pPr marL="0" indent="0">
              <a:buNone/>
            </a:pPr>
            <a:endParaRPr lang="nl-NL" dirty="0">
              <a:latin typeface="Taca Pro" panose="02000503040000020004" pitchFamily="50" charset="0"/>
              <a:cs typeface="Arial" panose="020B0604020202020204" pitchFamily="34" charset="0"/>
            </a:endParaRPr>
          </a:p>
          <a:p>
            <a:pPr marL="0" indent="0">
              <a:buNone/>
            </a:pPr>
            <a:r>
              <a:rPr lang="nl-NL" dirty="0">
                <a:latin typeface="Taca Pro" panose="02000503040000020004" pitchFamily="50" charset="0"/>
                <a:cs typeface="Arial" panose="020B0604020202020204" pitchFamily="34" charset="0"/>
              </a:rPr>
              <a:t>Ole </a:t>
            </a:r>
            <a:r>
              <a:rPr lang="nl-NL" dirty="0" err="1">
                <a:latin typeface="Taca Pro" panose="02000503040000020004" pitchFamily="50" charset="0"/>
                <a:cs typeface="Arial" panose="020B0604020202020204" pitchFamily="34" charset="0"/>
              </a:rPr>
              <a:t>Kassov</a:t>
            </a:r>
            <a:endParaRPr lang="nl-NL" dirty="0">
              <a:latin typeface="Taca Pro" panose="02000503040000020004" pitchFamily="50" charset="0"/>
              <a:cs typeface="Arial" panose="020B0604020202020204" pitchFamily="34" charset="0"/>
            </a:endParaRPr>
          </a:p>
          <a:p>
            <a:pPr marL="0" indent="0">
              <a:buNone/>
            </a:pPr>
            <a:endParaRPr lang="nl-NL" dirty="0">
              <a:latin typeface="Taca Pro" panose="02000503040000020004" pitchFamily="50" charset="0"/>
              <a:cs typeface="Arial" panose="020B0604020202020204" pitchFamily="34" charset="0"/>
            </a:endParaRPr>
          </a:p>
          <a:p>
            <a:pPr marL="0" indent="0">
              <a:buNone/>
            </a:pPr>
            <a:endParaRPr lang="nl-NL" dirty="0">
              <a:latin typeface="Taca Pro" panose="02000503040000020004" pitchFamily="50" charset="0"/>
              <a:cs typeface="Arial" panose="020B0604020202020204" pitchFamily="34" charset="0"/>
            </a:endParaRPr>
          </a:p>
          <a:p>
            <a:pPr marL="0" indent="0">
              <a:buNone/>
            </a:pPr>
            <a:r>
              <a:rPr lang="nl-NL" dirty="0">
                <a:latin typeface="Taca Pro" panose="02000503040000020004" pitchFamily="50" charset="0"/>
                <a:cs typeface="Arial" panose="020B0604020202020204" pitchFamily="34" charset="0"/>
              </a:rPr>
              <a:t>Dorthe Pedersen</a:t>
            </a:r>
          </a:p>
          <a:p>
            <a:pPr marL="0" indent="0">
              <a:buNone/>
            </a:pPr>
            <a:endParaRPr lang="nl-NL" dirty="0">
              <a:latin typeface="Taca Pro" panose="02000503040000020004" pitchFamily="50" charset="0"/>
              <a:cs typeface="Arial" panose="020B0604020202020204" pitchFamily="34" charset="0"/>
            </a:endParaRPr>
          </a:p>
          <a:p>
            <a:pPr marL="0" indent="0">
              <a:buNone/>
            </a:pPr>
            <a:endParaRPr lang="nl-NL" dirty="0">
              <a:latin typeface="Taca Pro" panose="02000503040000020004" pitchFamily="50" charset="0"/>
              <a:cs typeface="Arial" panose="020B0604020202020204" pitchFamily="34" charset="0"/>
            </a:endParaRPr>
          </a:p>
        </p:txBody>
      </p:sp>
      <p:pic>
        <p:nvPicPr>
          <p:cNvPr id="9" name="Tijdelijke aanduiding voor inhoud 8"/>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828779" y="0"/>
            <a:ext cx="8257016" cy="6858000"/>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948" y="5559552"/>
            <a:ext cx="2017132" cy="902208"/>
          </a:xfrm>
          <a:prstGeom prst="rect">
            <a:avLst/>
          </a:prstGeom>
        </p:spPr>
      </p:pic>
      <p:sp>
        <p:nvSpPr>
          <p:cNvPr id="2" name="Titel 1"/>
          <p:cNvSpPr>
            <a:spLocks noGrp="1"/>
          </p:cNvSpPr>
          <p:nvPr>
            <p:ph type="title"/>
          </p:nvPr>
        </p:nvSpPr>
        <p:spPr>
          <a:xfrm>
            <a:off x="431999" y="432000"/>
            <a:ext cx="6059235" cy="1191527"/>
          </a:xfrm>
          <a:solidFill>
            <a:srgbClr val="ED1C24"/>
          </a:solidFill>
        </p:spPr>
        <p:txBody>
          <a:bodyPr>
            <a:normAutofit fontScale="90000"/>
          </a:bodyPr>
          <a:lstStyle/>
          <a:p>
            <a:r>
              <a:rPr lang="nl-NL" sz="3600" b="1" dirty="0" smtClean="0">
                <a:solidFill>
                  <a:schemeClr val="bg1"/>
                </a:solidFill>
                <a:latin typeface="Taca Pro" panose="02000503040000020004" pitchFamily="50" charset="0"/>
                <a:cs typeface="Arial" panose="020B0604020202020204" pitchFamily="34" charset="0"/>
              </a:rPr>
              <a:t>INLEIDING</a:t>
            </a:r>
            <a:r>
              <a:rPr lang="nl-NL" sz="3600" b="1" dirty="0">
                <a:solidFill>
                  <a:schemeClr val="bg1"/>
                </a:solidFill>
                <a:latin typeface="Taca Pro" panose="02000503040000020004" pitchFamily="50" charset="0"/>
                <a:cs typeface="Arial" panose="020B0604020202020204" pitchFamily="34" charset="0"/>
              </a:rPr>
              <a:t/>
            </a:r>
            <a:br>
              <a:rPr lang="nl-NL" sz="3600" b="1" dirty="0">
                <a:solidFill>
                  <a:schemeClr val="bg1"/>
                </a:solidFill>
                <a:latin typeface="Taca Pro" panose="02000503040000020004" pitchFamily="50" charset="0"/>
                <a:cs typeface="Arial" panose="020B0604020202020204" pitchFamily="34" charset="0"/>
              </a:rPr>
            </a:br>
            <a:r>
              <a:rPr lang="nl-NL" sz="3600" b="1" dirty="0">
                <a:solidFill>
                  <a:schemeClr val="bg1"/>
                </a:solidFill>
                <a:latin typeface="Taca Pro" panose="02000503040000020004" pitchFamily="50" charset="0"/>
                <a:cs typeface="Arial" panose="020B0604020202020204" pitchFamily="34" charset="0"/>
              </a:rPr>
              <a:t>Oprichters </a:t>
            </a:r>
            <a:r>
              <a:rPr lang="nl-NL" sz="3600" b="1" dirty="0" err="1">
                <a:solidFill>
                  <a:schemeClr val="bg1"/>
                </a:solidFill>
                <a:latin typeface="Taca Pro" panose="02000503040000020004" pitchFamily="50" charset="0"/>
                <a:cs typeface="Arial" panose="020B0604020202020204" pitchFamily="34" charset="0"/>
              </a:rPr>
              <a:t>Cykling</a:t>
            </a:r>
            <a:r>
              <a:rPr lang="nl-NL" sz="3600" b="1" dirty="0">
                <a:solidFill>
                  <a:schemeClr val="bg1"/>
                </a:solidFill>
                <a:latin typeface="Taca Pro" panose="02000503040000020004" pitchFamily="50" charset="0"/>
                <a:cs typeface="Arial" panose="020B0604020202020204" pitchFamily="34" charset="0"/>
              </a:rPr>
              <a:t> Uden </a:t>
            </a:r>
            <a:r>
              <a:rPr lang="nl-NL" sz="3600" b="1" dirty="0" err="1">
                <a:solidFill>
                  <a:schemeClr val="bg1"/>
                </a:solidFill>
                <a:latin typeface="Taca Pro" panose="02000503040000020004" pitchFamily="50" charset="0"/>
                <a:cs typeface="Arial" panose="020B0604020202020204" pitchFamily="34" charset="0"/>
              </a:rPr>
              <a:t>Alder</a:t>
            </a:r>
            <a:endParaRPr lang="nl-NL" sz="3600" b="1" dirty="0">
              <a:solidFill>
                <a:schemeClr val="bg1"/>
              </a:solidFill>
              <a:latin typeface="Taca Pro" panose="02000503040000020004" pitchFamily="50" charset="0"/>
              <a:cs typeface="Arial" panose="020B0604020202020204" pitchFamily="34" charset="0"/>
            </a:endParaRPr>
          </a:p>
        </p:txBody>
      </p:sp>
      <p:pic>
        <p:nvPicPr>
          <p:cNvPr id="4" name="Afbeelding 3"/>
          <p:cNvPicPr>
            <a:picLocks noChangeAspect="1"/>
          </p:cNvPicPr>
          <p:nvPr/>
        </p:nvPicPr>
        <p:blipFill rotWithShape="1">
          <a:blip r:embed="rId5">
            <a:extLst>
              <a:ext uri="{28A0092B-C50C-407E-A947-70E740481C1C}">
                <a14:useLocalDpi xmlns:a14="http://schemas.microsoft.com/office/drawing/2010/main" val="0"/>
              </a:ext>
            </a:extLst>
          </a:blip>
          <a:srcRect l="35180" t="24816" r="54643" b="30988"/>
          <a:stretch/>
        </p:blipFill>
        <p:spPr>
          <a:xfrm>
            <a:off x="3595634" y="2023578"/>
            <a:ext cx="2895600" cy="4629150"/>
          </a:xfrm>
          <a:prstGeom prst="rect">
            <a:avLst/>
          </a:prstGeom>
        </p:spPr>
      </p:pic>
      <p:sp>
        <p:nvSpPr>
          <p:cNvPr id="8" name="Ovaal 7"/>
          <p:cNvSpPr/>
          <p:nvPr/>
        </p:nvSpPr>
        <p:spPr>
          <a:xfrm>
            <a:off x="3900196" y="3429000"/>
            <a:ext cx="1620840" cy="1721498"/>
          </a:xfrm>
          <a:prstGeom prst="ellipse">
            <a:avLst/>
          </a:prstGeom>
          <a:no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Ovaal 9"/>
          <p:cNvSpPr/>
          <p:nvPr/>
        </p:nvSpPr>
        <p:spPr>
          <a:xfrm>
            <a:off x="8173616" y="-38876"/>
            <a:ext cx="1959851" cy="2062454"/>
          </a:xfrm>
          <a:prstGeom prst="ellipse">
            <a:avLst/>
          </a:prstGeom>
          <a:noFill/>
          <a:ln w="28575">
            <a:solidFill>
              <a:srgbClr val="ED1C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2470889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62857" y="432000"/>
            <a:ext cx="5364116" cy="1092381"/>
          </a:xfrm>
          <a:solidFill>
            <a:srgbClr val="ED1C24"/>
          </a:solidFill>
        </p:spPr>
        <p:txBody>
          <a:bodyPr>
            <a:normAutofit/>
          </a:bodyPr>
          <a:lstStyle/>
          <a:p>
            <a:r>
              <a:rPr lang="nl-NL" sz="3600" b="1" dirty="0">
                <a:solidFill>
                  <a:schemeClr val="bg1"/>
                </a:solidFill>
                <a:latin typeface="Taca Pro" panose="02000503040000020004" pitchFamily="50" charset="0"/>
              </a:rPr>
              <a:t>Een leven lang wind door je </a:t>
            </a:r>
            <a:r>
              <a:rPr lang="nl-NL" sz="3600" b="1" dirty="0" smtClean="0">
                <a:solidFill>
                  <a:schemeClr val="bg1"/>
                </a:solidFill>
                <a:latin typeface="Taca Pro" panose="02000503040000020004" pitchFamily="50" charset="0"/>
              </a:rPr>
              <a:t>haar!</a:t>
            </a:r>
            <a:endParaRPr lang="nl-NL" sz="3600" b="1" dirty="0">
              <a:solidFill>
                <a:schemeClr val="bg1"/>
              </a:solidFill>
              <a:latin typeface="Taca Pro" panose="02000503040000020004" pitchFamily="50" charset="0"/>
            </a:endParaRPr>
          </a:p>
        </p:txBody>
      </p:sp>
      <p:sp>
        <p:nvSpPr>
          <p:cNvPr id="3" name="Tijdelijke aanduiding voor inhoud 2"/>
          <p:cNvSpPr>
            <a:spLocks noGrp="1"/>
          </p:cNvSpPr>
          <p:nvPr>
            <p:ph sz="half" idx="1"/>
          </p:nvPr>
        </p:nvSpPr>
        <p:spPr>
          <a:xfrm>
            <a:off x="339435" y="1524381"/>
            <a:ext cx="8269595" cy="4937379"/>
          </a:xfrm>
          <a:solidFill>
            <a:schemeClr val="bg1"/>
          </a:solidFill>
        </p:spPr>
        <p:txBody>
          <a:bodyPr>
            <a:normAutofit/>
          </a:bodyPr>
          <a:lstStyle/>
          <a:p>
            <a:pPr marL="0" indent="0">
              <a:buNone/>
            </a:pPr>
            <a:r>
              <a:rPr lang="nl-NL" dirty="0" smtClean="0">
                <a:latin typeface="Taca Pro" panose="02000503040000020004" pitchFamily="50" charset="0"/>
              </a:rPr>
              <a:t>Onze </a:t>
            </a:r>
            <a:r>
              <a:rPr lang="nl-NL" dirty="0">
                <a:latin typeface="Taca Pro" panose="02000503040000020004" pitchFamily="50" charset="0"/>
              </a:rPr>
              <a:t>vrijwilligers nemen per keer twee kwetsbare of niet meer mobiele mensen mee voor een fietstocht in een riksja. Een warmhartige maar eenvoudige handeling die iedereen kan doen. Tijdens de fietstocht luisteren we naar hun verhalen en geven hen de tijd en zorg die ze ook aan ons gaven. </a:t>
            </a:r>
            <a:endParaRPr lang="nl-NL" dirty="0" smtClean="0">
              <a:latin typeface="Taca Pro" panose="02000503040000020004" pitchFamily="50" charset="0"/>
            </a:endParaRPr>
          </a:p>
          <a:p>
            <a:pPr marL="0" indent="0">
              <a:buNone/>
            </a:pPr>
            <a:r>
              <a:rPr lang="nl-NL" dirty="0" smtClean="0">
                <a:latin typeface="Taca Pro" panose="02000503040000020004" pitchFamily="50" charset="0"/>
              </a:rPr>
              <a:t>Met</a:t>
            </a:r>
            <a:r>
              <a:rPr lang="nl-NL" dirty="0">
                <a:latin typeface="Taca Pro" panose="02000503040000020004" pitchFamily="50" charset="0"/>
              </a:rPr>
              <a:t> </a:t>
            </a:r>
            <a:r>
              <a:rPr lang="nl-NL" i="1" dirty="0">
                <a:latin typeface="Taca Pro" panose="02000503040000020004" pitchFamily="50" charset="0"/>
              </a:rPr>
              <a:t>Alle Jaren</a:t>
            </a:r>
            <a:r>
              <a:rPr lang="nl-NL" dirty="0">
                <a:latin typeface="Taca Pro" panose="02000503040000020004" pitchFamily="50" charset="0"/>
              </a:rPr>
              <a:t> bedoelen we dat het leven niet ophoudt bij een bepaalde leeftijd, en omarmen we wat elke generatie te bieden heeft door middel van iets eenvoudigs als fietsen.</a:t>
            </a:r>
            <a:endParaRPr lang="nl-NL" b="1" dirty="0">
              <a:latin typeface="Taca Pro" panose="02000503040000020004" pitchFamily="50" charset="0"/>
            </a:endParaRPr>
          </a:p>
          <a:p>
            <a:pPr marL="0" indent="0">
              <a:buNone/>
            </a:pPr>
            <a:endParaRPr lang="nl-NL" sz="3600" dirty="0">
              <a:latin typeface="Taca Pro" panose="02000503040000020004" pitchFamily="50" charset="0"/>
              <a:cs typeface="Arial" panose="020B0604020202020204" pitchFamily="34" charset="0"/>
            </a:endParaRPr>
          </a:p>
          <a:p>
            <a:pPr lvl="2"/>
            <a:endParaRPr lang="nl-NL" sz="4400" dirty="0">
              <a:latin typeface="Taca Pro" panose="02000503040000020004" pitchFamily="50" charset="0"/>
              <a:cs typeface="Arial" panose="020B0604020202020204" pitchFamily="34" charset="0"/>
            </a:endParaRPr>
          </a:p>
          <a:p>
            <a:endParaRPr lang="nl-NL" dirty="0">
              <a:latin typeface="Taca Pro" panose="02000503040000020004" pitchFamily="50" charset="0"/>
              <a:cs typeface="Arial" panose="020B0604020202020204" pitchFamily="34" charset="0"/>
            </a:endParaRPr>
          </a:p>
        </p:txBody>
      </p:sp>
      <p:pic>
        <p:nvPicPr>
          <p:cNvPr id="9" name="Tijdelijke aanduiding voor inhoud 8"/>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609031" y="0"/>
            <a:ext cx="3582969" cy="2390512"/>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948" y="5559552"/>
            <a:ext cx="2017132" cy="902208"/>
          </a:xfrm>
          <a:prstGeom prst="rect">
            <a:avLst/>
          </a:prstGeom>
        </p:spPr>
      </p:pic>
    </p:spTree>
    <p:extLst>
      <p:ext uri="{BB962C8B-B14F-4D97-AF65-F5344CB8AC3E}">
        <p14:creationId xmlns:p14="http://schemas.microsoft.com/office/powerpoint/2010/main" val="7216954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432000"/>
            <a:ext cx="3812622" cy="600797"/>
          </a:xfrm>
          <a:solidFill>
            <a:srgbClr val="ED1C24"/>
          </a:solidFill>
        </p:spPr>
        <p:txBody>
          <a:bodyPr>
            <a:normAutofit/>
          </a:bodyPr>
          <a:lstStyle/>
          <a:p>
            <a:r>
              <a:rPr lang="nl-NL" sz="3600" b="1" dirty="0">
                <a:solidFill>
                  <a:schemeClr val="bg1"/>
                </a:solidFill>
                <a:latin typeface="Taca Pro" panose="02000503040000020004" pitchFamily="50" charset="0"/>
                <a:cs typeface="Arial" panose="020B0604020202020204" pitchFamily="34" charset="0"/>
              </a:rPr>
              <a:t>Uitgangspunten</a:t>
            </a:r>
          </a:p>
        </p:txBody>
      </p:sp>
      <p:sp>
        <p:nvSpPr>
          <p:cNvPr id="3" name="Tijdelijke aanduiding voor inhoud 2"/>
          <p:cNvSpPr>
            <a:spLocks noGrp="1"/>
          </p:cNvSpPr>
          <p:nvPr>
            <p:ph sz="half" idx="1"/>
          </p:nvPr>
        </p:nvSpPr>
        <p:spPr>
          <a:xfrm>
            <a:off x="339436" y="1524381"/>
            <a:ext cx="5181600" cy="4937379"/>
          </a:xfrm>
          <a:solidFill>
            <a:schemeClr val="bg1"/>
          </a:solidFill>
        </p:spPr>
        <p:txBody>
          <a:bodyPr>
            <a:normAutofit/>
          </a:bodyPr>
          <a:lstStyle/>
          <a:p>
            <a:pPr marL="457200" indent="-457200">
              <a:buAutoNum type="arabicPeriod"/>
            </a:pPr>
            <a:r>
              <a:rPr lang="nl-NL" sz="3600" dirty="0">
                <a:latin typeface="Taca Pro" panose="02000503040000020004" pitchFamily="50" charset="0"/>
              </a:rPr>
              <a:t>Ruimhartigheid en vriendelijkheid</a:t>
            </a:r>
            <a:endParaRPr lang="nl-NL" sz="3600" dirty="0">
              <a:latin typeface="Taca Pro" panose="02000503040000020004" pitchFamily="50" charset="0"/>
              <a:cs typeface="Arial" panose="020B0604020202020204" pitchFamily="34" charset="0"/>
            </a:endParaRPr>
          </a:p>
          <a:p>
            <a:pPr marL="457200" indent="-457200">
              <a:buAutoNum type="arabicPeriod"/>
            </a:pPr>
            <a:r>
              <a:rPr lang="nl-NL" sz="3600" dirty="0">
                <a:latin typeface="Taca Pro" panose="02000503040000020004" pitchFamily="50" charset="0"/>
                <a:cs typeface="Arial" panose="020B0604020202020204" pitchFamily="34" charset="0"/>
              </a:rPr>
              <a:t>Veilig en rustig fietsen</a:t>
            </a:r>
          </a:p>
          <a:p>
            <a:pPr marL="457200" indent="-457200">
              <a:buAutoNum type="arabicPeriod"/>
            </a:pPr>
            <a:r>
              <a:rPr lang="nl-NL" sz="3600" dirty="0">
                <a:latin typeface="Taca Pro" panose="02000503040000020004" pitchFamily="50" charset="0"/>
                <a:cs typeface="Arial" panose="020B0604020202020204" pitchFamily="34" charset="0"/>
              </a:rPr>
              <a:t>Verhalen delen</a:t>
            </a:r>
          </a:p>
          <a:p>
            <a:pPr marL="457200" indent="-457200">
              <a:buAutoNum type="arabicPeriod"/>
            </a:pPr>
            <a:r>
              <a:rPr lang="nl-NL" sz="3600" dirty="0">
                <a:latin typeface="Taca Pro" panose="02000503040000020004" pitchFamily="50" charset="0"/>
                <a:cs typeface="Arial" panose="020B0604020202020204" pitchFamily="34" charset="0"/>
              </a:rPr>
              <a:t>Gezelligheid en ontmoeting</a:t>
            </a:r>
          </a:p>
          <a:p>
            <a:pPr marL="457200" indent="-457200">
              <a:buAutoNum type="arabicPeriod"/>
            </a:pPr>
            <a:r>
              <a:rPr lang="nl-NL" sz="3600" dirty="0">
                <a:latin typeface="Taca Pro" panose="02000503040000020004" pitchFamily="50" charset="0"/>
                <a:cs typeface="Arial" panose="020B0604020202020204" pitchFamily="34" charset="0"/>
              </a:rPr>
              <a:t>Alle </a:t>
            </a:r>
            <a:r>
              <a:rPr lang="nl-NL" sz="3600" dirty="0" smtClean="0">
                <a:latin typeface="Taca Pro" panose="02000503040000020004" pitchFamily="50" charset="0"/>
                <a:cs typeface="Arial" panose="020B0604020202020204" pitchFamily="34" charset="0"/>
              </a:rPr>
              <a:t>leeftijden</a:t>
            </a:r>
          </a:p>
          <a:p>
            <a:pPr marL="457200" indent="-457200">
              <a:buAutoNum type="arabicPeriod"/>
            </a:pPr>
            <a:r>
              <a:rPr lang="nl-NL" sz="3600" dirty="0" smtClean="0">
                <a:latin typeface="Taca Pro" panose="02000503040000020004" pitchFamily="50" charset="0"/>
                <a:cs typeface="Arial" panose="020B0604020202020204" pitchFamily="34" charset="0"/>
              </a:rPr>
              <a:t>Gratis</a:t>
            </a:r>
            <a:endParaRPr lang="nl-NL" sz="3600" dirty="0" smtClean="0">
              <a:latin typeface="Taca Pro" panose="02000503040000020004" pitchFamily="50" charset="0"/>
              <a:cs typeface="Arial" panose="020B0604020202020204" pitchFamily="34" charset="0"/>
            </a:endParaRPr>
          </a:p>
          <a:p>
            <a:pPr marL="457200" indent="-457200">
              <a:buAutoNum type="arabicPeriod"/>
            </a:pPr>
            <a:endParaRPr lang="nl-NL" sz="3600" dirty="0">
              <a:latin typeface="Taca Pro" panose="02000503040000020004" pitchFamily="50" charset="0"/>
              <a:cs typeface="Arial" panose="020B0604020202020204" pitchFamily="34" charset="0"/>
            </a:endParaRPr>
          </a:p>
          <a:p>
            <a:pPr lvl="2"/>
            <a:endParaRPr lang="nl-NL" sz="4400" dirty="0">
              <a:latin typeface="Taca Pro" panose="02000503040000020004" pitchFamily="50" charset="0"/>
              <a:cs typeface="Arial" panose="020B0604020202020204" pitchFamily="34" charset="0"/>
            </a:endParaRPr>
          </a:p>
          <a:p>
            <a:endParaRPr lang="nl-NL" dirty="0">
              <a:latin typeface="Taca Pro" panose="02000503040000020004" pitchFamily="50" charset="0"/>
              <a:cs typeface="Arial" panose="020B0604020202020204" pitchFamily="34" charset="0"/>
            </a:endParaRPr>
          </a:p>
        </p:txBody>
      </p:sp>
      <p:pic>
        <p:nvPicPr>
          <p:cNvPr id="9" name="Tijdelijke aanduiding voor inhoud 8"/>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6721"/>
          <a:stretch/>
        </p:blipFill>
        <p:spPr>
          <a:xfrm>
            <a:off x="5796115" y="0"/>
            <a:ext cx="7615043" cy="6858000"/>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948" y="5559552"/>
            <a:ext cx="2017132" cy="902208"/>
          </a:xfrm>
          <a:prstGeom prst="rect">
            <a:avLst/>
          </a:prstGeom>
        </p:spPr>
      </p:pic>
    </p:spTree>
    <p:extLst>
      <p:ext uri="{BB962C8B-B14F-4D97-AF65-F5344CB8AC3E}">
        <p14:creationId xmlns:p14="http://schemas.microsoft.com/office/powerpoint/2010/main" val="4012123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p:cNvPicPr>
            <a:picLocks noChangeAspect="1"/>
          </p:cNvPicPr>
          <p:nvPr/>
        </p:nvPicPr>
        <p:blipFill rotWithShape="1">
          <a:blip r:embed="rId3"/>
          <a:srcRect l="13522"/>
          <a:stretch/>
        </p:blipFill>
        <p:spPr>
          <a:xfrm>
            <a:off x="564203" y="505838"/>
            <a:ext cx="11151693" cy="5822409"/>
          </a:xfrm>
          <a:prstGeom prst="rect">
            <a:avLst/>
          </a:prstGeo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203" y="623414"/>
            <a:ext cx="2017132" cy="902208"/>
          </a:xfrm>
          <a:prstGeom prst="rect">
            <a:avLst/>
          </a:prstGeom>
        </p:spPr>
      </p:pic>
      <p:sp>
        <p:nvSpPr>
          <p:cNvPr id="2" name="Titel 1"/>
          <p:cNvSpPr>
            <a:spLocks noGrp="1"/>
          </p:cNvSpPr>
          <p:nvPr>
            <p:ph type="title"/>
          </p:nvPr>
        </p:nvSpPr>
        <p:spPr>
          <a:xfrm>
            <a:off x="7509753" y="666344"/>
            <a:ext cx="2140085" cy="437745"/>
          </a:xfrm>
          <a:solidFill>
            <a:srgbClr val="ED1C24"/>
          </a:solidFill>
        </p:spPr>
        <p:txBody>
          <a:bodyPr>
            <a:normAutofit fontScale="90000"/>
          </a:bodyPr>
          <a:lstStyle/>
          <a:p>
            <a:r>
              <a:rPr lang="nl-NL" sz="3600" b="1" dirty="0">
                <a:solidFill>
                  <a:schemeClr val="bg1"/>
                </a:solidFill>
                <a:latin typeface="Taca Pro" panose="02000503040000020004" pitchFamily="50" charset="0"/>
                <a:cs typeface="Arial" panose="020B0604020202020204" pitchFamily="34" charset="0"/>
              </a:rPr>
              <a:t>28 landen </a:t>
            </a:r>
          </a:p>
        </p:txBody>
      </p:sp>
      <p:sp>
        <p:nvSpPr>
          <p:cNvPr id="9" name="Titel 1"/>
          <p:cNvSpPr txBox="1">
            <a:spLocks/>
          </p:cNvSpPr>
          <p:nvPr/>
        </p:nvSpPr>
        <p:spPr>
          <a:xfrm>
            <a:off x="7509753" y="1317488"/>
            <a:ext cx="2386519" cy="531779"/>
          </a:xfrm>
          <a:prstGeom prst="rect">
            <a:avLst/>
          </a:prstGeom>
          <a:solidFill>
            <a:srgbClr val="ED1C24"/>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chemeClr val="bg1"/>
                </a:solidFill>
                <a:latin typeface="Taca Pro" panose="02000503040000020004" pitchFamily="50" charset="0"/>
                <a:cs typeface="Arial" panose="020B0604020202020204" pitchFamily="34" charset="0"/>
              </a:rPr>
              <a:t>200 locaties</a:t>
            </a:r>
          </a:p>
        </p:txBody>
      </p:sp>
      <p:sp>
        <p:nvSpPr>
          <p:cNvPr id="10" name="Titel 1"/>
          <p:cNvSpPr txBox="1">
            <a:spLocks/>
          </p:cNvSpPr>
          <p:nvPr/>
        </p:nvSpPr>
        <p:spPr>
          <a:xfrm>
            <a:off x="7509753" y="2004300"/>
            <a:ext cx="2386519" cy="499354"/>
          </a:xfrm>
          <a:prstGeom prst="rect">
            <a:avLst/>
          </a:prstGeom>
          <a:solidFill>
            <a:srgbClr val="ED1C24"/>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chemeClr val="bg1"/>
                </a:solidFill>
                <a:latin typeface="Taca Pro" panose="02000503040000020004" pitchFamily="50" charset="0"/>
                <a:cs typeface="Arial" panose="020B0604020202020204" pitchFamily="34" charset="0"/>
              </a:rPr>
              <a:t>1000 riksja’s</a:t>
            </a:r>
          </a:p>
        </p:txBody>
      </p:sp>
      <p:sp>
        <p:nvSpPr>
          <p:cNvPr id="12" name="Titel 1"/>
          <p:cNvSpPr txBox="1">
            <a:spLocks/>
          </p:cNvSpPr>
          <p:nvPr/>
        </p:nvSpPr>
        <p:spPr>
          <a:xfrm>
            <a:off x="7509753" y="2658687"/>
            <a:ext cx="3401306" cy="532386"/>
          </a:xfrm>
          <a:prstGeom prst="rect">
            <a:avLst/>
          </a:prstGeom>
          <a:solidFill>
            <a:srgbClr val="ED1C24"/>
          </a:solidFill>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chemeClr val="bg1"/>
                </a:solidFill>
                <a:latin typeface="Taca Pro" panose="02000503040000020004" pitchFamily="50" charset="0"/>
                <a:cs typeface="Arial" panose="020B0604020202020204" pitchFamily="34" charset="0"/>
              </a:rPr>
              <a:t>6000 bestuurders</a:t>
            </a:r>
          </a:p>
        </p:txBody>
      </p:sp>
    </p:spTree>
    <p:extLst>
      <p:ext uri="{BB962C8B-B14F-4D97-AF65-F5344CB8AC3E}">
        <p14:creationId xmlns:p14="http://schemas.microsoft.com/office/powerpoint/2010/main" val="4052924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sz="half" idx="1"/>
          </p:nvPr>
        </p:nvSpPr>
        <p:spPr>
          <a:xfrm>
            <a:off x="339436" y="1503707"/>
            <a:ext cx="4339568" cy="476656"/>
          </a:xfrm>
          <a:solidFill>
            <a:schemeClr val="bg1"/>
          </a:solidFill>
        </p:spPr>
        <p:txBody>
          <a:bodyPr>
            <a:noAutofit/>
          </a:bodyPr>
          <a:lstStyle/>
          <a:p>
            <a:pPr marL="0" indent="0">
              <a:buNone/>
            </a:pPr>
            <a:r>
              <a:rPr lang="nl-NL" dirty="0">
                <a:latin typeface="Taca Pro" panose="02000503040000020004" pitchFamily="50" charset="0"/>
                <a:cs typeface="Arial" panose="020B0604020202020204" pitchFamily="34" charset="0"/>
              </a:rPr>
              <a:t>Boi </a:t>
            </a:r>
            <a:r>
              <a:rPr lang="nl-NL" dirty="0" smtClean="0">
                <a:latin typeface="Taca Pro" panose="02000503040000020004" pitchFamily="50" charset="0"/>
                <a:cs typeface="Arial" panose="020B0604020202020204" pitchFamily="34" charset="0"/>
              </a:rPr>
              <a:t>Huisman- </a:t>
            </a:r>
            <a:r>
              <a:rPr lang="nl-NL" dirty="0">
                <a:latin typeface="Taca Pro" panose="02000503040000020004" pitchFamily="50" charset="0"/>
                <a:cs typeface="Arial" panose="020B0604020202020204" pitchFamily="34" charset="0"/>
              </a:rPr>
              <a:t>Nijmegen</a:t>
            </a:r>
          </a:p>
          <a:p>
            <a:pPr marL="0" indent="0">
              <a:buNone/>
            </a:pPr>
            <a:endParaRPr lang="nl-NL" dirty="0">
              <a:latin typeface="Taca Pro" panose="02000503040000020004" pitchFamily="50" charset="0"/>
              <a:cs typeface="Arial" panose="020B0604020202020204" pitchFamily="34" charset="0"/>
            </a:endParaRPr>
          </a:p>
          <a:p>
            <a:pPr marL="0" indent="0">
              <a:buNone/>
            </a:pPr>
            <a:endParaRPr lang="nl-NL" dirty="0">
              <a:latin typeface="Taca Pro" panose="02000503040000020004" pitchFamily="50" charset="0"/>
              <a:cs typeface="Arial" panose="020B0604020202020204" pitchFamily="34" charset="0"/>
            </a:endParaRPr>
          </a:p>
          <a:p>
            <a:pPr marL="0" indent="0">
              <a:buNone/>
            </a:pPr>
            <a:endParaRPr lang="nl-NL" dirty="0">
              <a:latin typeface="Taca Pro" panose="02000503040000020004" pitchFamily="50" charset="0"/>
              <a:cs typeface="Arial" panose="020B0604020202020204" pitchFamily="34" charset="0"/>
            </a:endParaRPr>
          </a:p>
          <a:p>
            <a:pPr marL="0" indent="0">
              <a:buNone/>
            </a:pPr>
            <a:endParaRPr lang="nl-NL" dirty="0">
              <a:latin typeface="Taca Pro" panose="02000503040000020004" pitchFamily="50" charset="0"/>
              <a:cs typeface="Arial" panose="020B0604020202020204" pitchFamily="34" charset="0"/>
            </a:endParaRPr>
          </a:p>
        </p:txBody>
      </p:sp>
      <p:pic>
        <p:nvPicPr>
          <p:cNvPr id="9" name="Tijdelijke aanduiding voor inhoud 8"/>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284"/>
          <a:stretch/>
        </p:blipFill>
        <p:spPr>
          <a:xfrm>
            <a:off x="5933872" y="9728"/>
            <a:ext cx="8273307" cy="6840000"/>
          </a:xfrm>
        </p:spPr>
      </p:pic>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948" y="5559552"/>
            <a:ext cx="2017132" cy="902208"/>
          </a:xfrm>
          <a:prstGeom prst="rect">
            <a:avLst/>
          </a:prstGeom>
        </p:spPr>
      </p:pic>
      <p:sp>
        <p:nvSpPr>
          <p:cNvPr id="2" name="Titel 1"/>
          <p:cNvSpPr>
            <a:spLocks noGrp="1"/>
          </p:cNvSpPr>
          <p:nvPr>
            <p:ph type="title"/>
          </p:nvPr>
        </p:nvSpPr>
        <p:spPr>
          <a:xfrm>
            <a:off x="339436" y="451455"/>
            <a:ext cx="6059235" cy="600797"/>
          </a:xfrm>
          <a:solidFill>
            <a:srgbClr val="ED1C24"/>
          </a:solidFill>
        </p:spPr>
        <p:txBody>
          <a:bodyPr>
            <a:normAutofit fontScale="90000"/>
          </a:bodyPr>
          <a:lstStyle/>
          <a:p>
            <a:r>
              <a:rPr lang="nl-NL" sz="3600" b="1" dirty="0">
                <a:solidFill>
                  <a:schemeClr val="bg1"/>
                </a:solidFill>
                <a:latin typeface="Taca Pro" panose="02000503040000020004" pitchFamily="50" charset="0"/>
                <a:cs typeface="Arial" panose="020B0604020202020204" pitchFamily="34" charset="0"/>
              </a:rPr>
              <a:t>Eerste initiatief in Nederland</a:t>
            </a:r>
          </a:p>
        </p:txBody>
      </p:sp>
      <p:pic>
        <p:nvPicPr>
          <p:cNvPr id="4" name="Afbeelding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7098" y="2585532"/>
            <a:ext cx="2713621" cy="1810493"/>
          </a:xfrm>
          <a:prstGeom prst="rect">
            <a:avLst/>
          </a:prstGeom>
        </p:spPr>
      </p:pic>
      <p:pic>
        <p:nvPicPr>
          <p:cNvPr id="10" name="Afbeelding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29584" y="2585533"/>
            <a:ext cx="2219012" cy="3325919"/>
          </a:xfrm>
          <a:prstGeom prst="rect">
            <a:avLst/>
          </a:prstGeom>
        </p:spPr>
      </p:pic>
      <p:pic>
        <p:nvPicPr>
          <p:cNvPr id="8" name="Afbeelding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378963" y="4596117"/>
            <a:ext cx="1315335" cy="1315335"/>
          </a:xfrm>
          <a:prstGeom prst="rect">
            <a:avLst/>
          </a:prstGeom>
        </p:spPr>
      </p:pic>
      <p:pic>
        <p:nvPicPr>
          <p:cNvPr id="11" name="Afbeelding 10"/>
          <p:cNvPicPr>
            <a:picLocks noChangeAspect="1"/>
          </p:cNvPicPr>
          <p:nvPr/>
        </p:nvPicPr>
        <p:blipFill rotWithShape="1">
          <a:blip r:embed="rId8" cstate="print">
            <a:extLst>
              <a:ext uri="{28A0092B-C50C-407E-A947-70E740481C1C}">
                <a14:useLocalDpi xmlns:a14="http://schemas.microsoft.com/office/drawing/2010/main" val="0"/>
              </a:ext>
            </a:extLst>
          </a:blip>
          <a:srcRect l="29022" t="26257" r="41385" b="29642"/>
          <a:stretch/>
        </p:blipFill>
        <p:spPr>
          <a:xfrm>
            <a:off x="1796732" y="4596117"/>
            <a:ext cx="1323988" cy="1315335"/>
          </a:xfrm>
          <a:prstGeom prst="rect">
            <a:avLst/>
          </a:prstGeom>
        </p:spPr>
      </p:pic>
    </p:spTree>
    <p:extLst>
      <p:ext uri="{BB962C8B-B14F-4D97-AF65-F5344CB8AC3E}">
        <p14:creationId xmlns:p14="http://schemas.microsoft.com/office/powerpoint/2010/main" val="9100237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Afbeelding 16"/>
          <p:cNvPicPr>
            <a:picLocks noChangeAspect="1"/>
          </p:cNvPicPr>
          <p:nvPr/>
        </p:nvPicPr>
        <p:blipFill rotWithShape="1">
          <a:blip r:embed="rId3">
            <a:extLst>
              <a:ext uri="{28A0092B-C50C-407E-A947-70E740481C1C}">
                <a14:useLocalDpi xmlns:a14="http://schemas.microsoft.com/office/drawing/2010/main" val="0"/>
              </a:ext>
            </a:extLst>
          </a:blip>
          <a:srcRect t="32844" r="23232" b="37204"/>
          <a:stretch/>
        </p:blipFill>
        <p:spPr>
          <a:xfrm>
            <a:off x="-472135" y="-1456"/>
            <a:ext cx="13182970" cy="6858000"/>
          </a:xfrm>
          <a:prstGeom prst="rect">
            <a:avLst/>
          </a:prstGeom>
        </p:spPr>
      </p:pic>
      <p:sp>
        <p:nvSpPr>
          <p:cNvPr id="3" name="Tijdelijke aanduiding voor inhoud 2"/>
          <p:cNvSpPr>
            <a:spLocks noGrp="1"/>
          </p:cNvSpPr>
          <p:nvPr>
            <p:ph sz="half" idx="1"/>
          </p:nvPr>
        </p:nvSpPr>
        <p:spPr>
          <a:xfrm>
            <a:off x="339436" y="3653418"/>
            <a:ext cx="5137236" cy="2808341"/>
          </a:xfrm>
          <a:solidFill>
            <a:schemeClr val="bg1"/>
          </a:solidFill>
        </p:spPr>
        <p:txBody>
          <a:bodyPr>
            <a:noAutofit/>
          </a:bodyPr>
          <a:lstStyle/>
          <a:p>
            <a:pPr marL="0" indent="0">
              <a:buNone/>
            </a:pPr>
            <a:r>
              <a:rPr lang="nl-NL" dirty="0">
                <a:latin typeface="Taca Pro" panose="02000503040000020004" pitchFamily="50" charset="0"/>
                <a:cs typeface="Arial" panose="020B0604020202020204" pitchFamily="34" charset="0"/>
              </a:rPr>
              <a:t>Donatie van leden van de Fietsersbond </a:t>
            </a:r>
            <a:r>
              <a:rPr lang="nl-NL" dirty="0" err="1">
                <a:latin typeface="Taca Pro" panose="02000503040000020004" pitchFamily="50" charset="0"/>
                <a:cs typeface="Arial" panose="020B0604020202020204" pitchFamily="34" charset="0"/>
              </a:rPr>
              <a:t>tbv</a:t>
            </a:r>
            <a:r>
              <a:rPr lang="nl-NL" dirty="0">
                <a:latin typeface="Taca Pro" panose="02000503040000020004" pitchFamily="50" charset="0"/>
                <a:cs typeface="Arial" panose="020B0604020202020204" pitchFamily="34" charset="0"/>
              </a:rPr>
              <a:t> opstart in Nederland</a:t>
            </a:r>
          </a:p>
          <a:p>
            <a:pPr marL="0" indent="0">
              <a:buNone/>
            </a:pPr>
            <a:r>
              <a:rPr lang="nl-NL" dirty="0">
                <a:latin typeface="Taca Pro" panose="02000503040000020004" pitchFamily="50" charset="0"/>
                <a:cs typeface="Arial" panose="020B0604020202020204" pitchFamily="34" charset="0"/>
              </a:rPr>
              <a:t>Subsidie van </a:t>
            </a:r>
            <a:r>
              <a:rPr lang="nl-NL" dirty="0" err="1">
                <a:latin typeface="Taca Pro" panose="02000503040000020004" pitchFamily="50" charset="0"/>
                <a:cs typeface="Arial" panose="020B0604020202020204" pitchFamily="34" charset="0"/>
              </a:rPr>
              <a:t>NutsOhra</a:t>
            </a:r>
            <a:r>
              <a:rPr lang="nl-NL" dirty="0">
                <a:latin typeface="Taca Pro" panose="02000503040000020004" pitchFamily="50" charset="0"/>
                <a:cs typeface="Arial" panose="020B0604020202020204" pitchFamily="34" charset="0"/>
              </a:rPr>
              <a:t> en Oranjefonds </a:t>
            </a:r>
            <a:r>
              <a:rPr lang="nl-NL" dirty="0" smtClean="0">
                <a:latin typeface="Taca Pro" panose="02000503040000020004" pitchFamily="50" charset="0"/>
                <a:cs typeface="Arial" panose="020B0604020202020204" pitchFamily="34" charset="0"/>
              </a:rPr>
              <a:t> in 2016-2017</a:t>
            </a:r>
            <a:endParaRPr lang="nl-NL" dirty="0">
              <a:latin typeface="Taca Pro" panose="02000503040000020004" pitchFamily="50" charset="0"/>
              <a:cs typeface="Arial" panose="020B0604020202020204" pitchFamily="34" charset="0"/>
            </a:endParaRPr>
          </a:p>
          <a:p>
            <a:pPr marL="0" indent="0">
              <a:buNone/>
            </a:pPr>
            <a:r>
              <a:rPr lang="nl-NL" dirty="0" err="1">
                <a:latin typeface="Taca Pro" panose="02000503040000020004" pitchFamily="50" charset="0"/>
                <a:cs typeface="Arial" panose="020B0604020202020204" pitchFamily="34" charset="0"/>
              </a:rPr>
              <a:t>tbv</a:t>
            </a:r>
            <a:r>
              <a:rPr lang="nl-NL" dirty="0">
                <a:latin typeface="Taca Pro" panose="02000503040000020004" pitchFamily="50" charset="0"/>
                <a:cs typeface="Arial" panose="020B0604020202020204" pitchFamily="34" charset="0"/>
              </a:rPr>
              <a:t>  1e opstart per provincie</a:t>
            </a:r>
          </a:p>
          <a:p>
            <a:pPr marL="0" indent="0">
              <a:buNone/>
            </a:pPr>
            <a:endParaRPr lang="nl-NL" dirty="0">
              <a:latin typeface="Taca Pro" panose="02000503040000020004" pitchFamily="50" charset="0"/>
              <a:cs typeface="Arial" panose="020B0604020202020204" pitchFamily="34" charset="0"/>
            </a:endParaRPr>
          </a:p>
          <a:p>
            <a:pPr marL="0" indent="0">
              <a:buNone/>
            </a:pPr>
            <a:endParaRPr lang="nl-NL" dirty="0">
              <a:latin typeface="Taca Pro" panose="02000503040000020004" pitchFamily="50" charset="0"/>
              <a:cs typeface="Arial" panose="020B0604020202020204" pitchFamily="34" charset="0"/>
            </a:endParaRPr>
          </a:p>
          <a:p>
            <a:pPr marL="0" indent="0">
              <a:buNone/>
            </a:pPr>
            <a:endParaRPr lang="nl-NL" dirty="0">
              <a:latin typeface="Taca Pro" panose="02000503040000020004" pitchFamily="50" charset="0"/>
              <a:cs typeface="Arial" panose="020B0604020202020204" pitchFamily="34" charset="0"/>
            </a:endParaRPr>
          </a:p>
          <a:p>
            <a:pPr marL="0" indent="0">
              <a:buNone/>
            </a:pPr>
            <a:endParaRPr lang="nl-NL" dirty="0">
              <a:latin typeface="Taca Pro" panose="02000503040000020004" pitchFamily="50" charset="0"/>
              <a:cs typeface="Arial" panose="020B0604020202020204" pitchFamily="34" charset="0"/>
            </a:endParaRPr>
          </a:p>
          <a:p>
            <a:pPr marL="0" indent="0">
              <a:buNone/>
            </a:pPr>
            <a:endParaRPr lang="nl-NL" dirty="0">
              <a:latin typeface="Taca Pro" panose="02000503040000020004" pitchFamily="50" charset="0"/>
              <a:cs typeface="Arial" panose="020B0604020202020204" pitchFamily="34" charset="0"/>
            </a:endParaRPr>
          </a:p>
        </p:txBody>
      </p:sp>
      <p:pic>
        <p:nvPicPr>
          <p:cNvPr id="5" name="Afbeelding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71948" y="5559552"/>
            <a:ext cx="2017132" cy="902208"/>
          </a:xfrm>
          <a:prstGeom prst="rect">
            <a:avLst/>
          </a:prstGeom>
        </p:spPr>
      </p:pic>
      <p:sp>
        <p:nvSpPr>
          <p:cNvPr id="2" name="Titel 1"/>
          <p:cNvSpPr>
            <a:spLocks noGrp="1"/>
          </p:cNvSpPr>
          <p:nvPr>
            <p:ph type="title"/>
          </p:nvPr>
        </p:nvSpPr>
        <p:spPr>
          <a:xfrm>
            <a:off x="339436" y="451455"/>
            <a:ext cx="3853185" cy="600797"/>
          </a:xfrm>
          <a:solidFill>
            <a:srgbClr val="ED1C24"/>
          </a:solidFill>
        </p:spPr>
        <p:txBody>
          <a:bodyPr>
            <a:normAutofit/>
          </a:bodyPr>
          <a:lstStyle/>
          <a:p>
            <a:r>
              <a:rPr lang="nl-NL" sz="3600" b="1" dirty="0">
                <a:solidFill>
                  <a:schemeClr val="bg1"/>
                </a:solidFill>
                <a:latin typeface="Taca Pro" panose="02000503040000020004" pitchFamily="50" charset="0"/>
                <a:cs typeface="Arial" panose="020B0604020202020204" pitchFamily="34" charset="0"/>
              </a:rPr>
              <a:t>Rol Fietsersbond</a:t>
            </a:r>
          </a:p>
        </p:txBody>
      </p:sp>
      <p:pic>
        <p:nvPicPr>
          <p:cNvPr id="14" name="Picture 8" descr="nutsohra.jpg"/>
          <p:cNvPicPr>
            <a:picLocks noChangeAspect="1"/>
          </p:cNvPicPr>
          <p:nvPr/>
        </p:nvPicPr>
        <p:blipFill>
          <a:blip r:embed="rId5"/>
          <a:stretch>
            <a:fillRect/>
          </a:stretch>
        </p:blipFill>
        <p:spPr>
          <a:xfrm>
            <a:off x="8778803" y="3653419"/>
            <a:ext cx="2910277" cy="1362321"/>
          </a:xfrm>
          <a:prstGeom prst="rect">
            <a:avLst/>
          </a:prstGeom>
        </p:spPr>
      </p:pic>
      <p:pic>
        <p:nvPicPr>
          <p:cNvPr id="15" name="Picture 7" descr="oranje.png"/>
          <p:cNvPicPr>
            <a:picLocks noChangeAspect="1"/>
          </p:cNvPicPr>
          <p:nvPr/>
        </p:nvPicPr>
        <p:blipFill>
          <a:blip r:embed="rId6"/>
          <a:stretch>
            <a:fillRect/>
          </a:stretch>
        </p:blipFill>
        <p:spPr>
          <a:xfrm>
            <a:off x="6356036" y="5467817"/>
            <a:ext cx="2910468" cy="993943"/>
          </a:xfrm>
          <a:prstGeom prst="rect">
            <a:avLst/>
          </a:prstGeom>
        </p:spPr>
      </p:pic>
      <p:pic>
        <p:nvPicPr>
          <p:cNvPr id="16" name="Afbeelding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56036" y="3653418"/>
            <a:ext cx="1362321" cy="1362321"/>
          </a:xfrm>
          <a:prstGeom prst="rect">
            <a:avLst/>
          </a:prstGeom>
        </p:spPr>
      </p:pic>
    </p:spTree>
    <p:extLst>
      <p:ext uri="{BB962C8B-B14F-4D97-AF65-F5344CB8AC3E}">
        <p14:creationId xmlns:p14="http://schemas.microsoft.com/office/powerpoint/2010/main" val="4190152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2000" y="432000"/>
            <a:ext cx="4022014" cy="600797"/>
          </a:xfrm>
          <a:solidFill>
            <a:srgbClr val="ED1C24"/>
          </a:solidFill>
        </p:spPr>
        <p:txBody>
          <a:bodyPr>
            <a:normAutofit/>
          </a:bodyPr>
          <a:lstStyle/>
          <a:p>
            <a:r>
              <a:rPr lang="nl-NL" sz="3600" b="1" dirty="0">
                <a:solidFill>
                  <a:schemeClr val="bg1"/>
                </a:solidFill>
                <a:latin typeface="Taca Pro" panose="02000503040000020004" pitchFamily="50" charset="0"/>
                <a:cs typeface="Arial" panose="020B0604020202020204" pitchFamily="34" charset="0"/>
              </a:rPr>
              <a:t>Inmiddels gestart</a:t>
            </a:r>
          </a:p>
        </p:txBody>
      </p:sp>
      <p:sp>
        <p:nvSpPr>
          <p:cNvPr id="3" name="Tijdelijke aanduiding voor inhoud 2"/>
          <p:cNvSpPr>
            <a:spLocks noGrp="1"/>
          </p:cNvSpPr>
          <p:nvPr>
            <p:ph sz="half" idx="1"/>
          </p:nvPr>
        </p:nvSpPr>
        <p:spPr>
          <a:xfrm>
            <a:off x="432000" y="1362153"/>
            <a:ext cx="3301539" cy="5333619"/>
          </a:xfrm>
          <a:solidFill>
            <a:schemeClr val="bg1"/>
          </a:solidFill>
        </p:spPr>
        <p:txBody>
          <a:bodyPr>
            <a:normAutofit/>
          </a:bodyPr>
          <a:lstStyle/>
          <a:p>
            <a:pPr marL="0" indent="0">
              <a:buNone/>
            </a:pPr>
            <a:r>
              <a:rPr lang="nl-NL" sz="3600" dirty="0" smtClean="0">
                <a:latin typeface="Taca Pro" panose="02000503040000020004" pitchFamily="50" charset="0"/>
                <a:cs typeface="Arial" panose="020B0604020202020204" pitchFamily="34" charset="0"/>
              </a:rPr>
              <a:t>In 2018 staat de teller op ca. 20 initiatieven verspreid over heel Nederland!</a:t>
            </a:r>
            <a:endParaRPr lang="nl-NL" sz="3600" dirty="0">
              <a:latin typeface="Taca Pro" panose="02000503040000020004" pitchFamily="50" charset="0"/>
              <a:cs typeface="Arial" panose="020B0604020202020204" pitchFamily="34" charset="0"/>
            </a:endParaRPr>
          </a:p>
          <a:p>
            <a:pPr marL="914400" lvl="2" indent="0">
              <a:buNone/>
            </a:pPr>
            <a:endParaRPr lang="nl-NL" sz="4400" dirty="0">
              <a:latin typeface="Taca Pro" panose="02000503040000020004" pitchFamily="50" charset="0"/>
              <a:cs typeface="Arial" panose="020B0604020202020204" pitchFamily="34" charset="0"/>
            </a:endParaRPr>
          </a:p>
          <a:p>
            <a:endParaRPr lang="nl-NL" dirty="0">
              <a:latin typeface="Taca Pro" panose="02000503040000020004" pitchFamily="50" charset="0"/>
              <a:cs typeface="Arial" panose="020B0604020202020204" pitchFamily="34" charset="0"/>
            </a:endParaRPr>
          </a:p>
        </p:txBody>
      </p:sp>
      <p:pic>
        <p:nvPicPr>
          <p:cNvPr id="6" name="Tijdelijke aanduiding voor inhoud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80488" y="-19372"/>
            <a:ext cx="9169829" cy="6877372"/>
          </a:xfrm>
        </p:spPr>
      </p:pic>
      <p:pic>
        <p:nvPicPr>
          <p:cNvPr id="5" name="Afbeelding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70849" y="5711733"/>
            <a:ext cx="2017132" cy="902208"/>
          </a:xfrm>
          <a:prstGeom prst="rect">
            <a:avLst/>
          </a:prstGeom>
        </p:spPr>
      </p:pic>
    </p:spTree>
    <p:extLst>
      <p:ext uri="{BB962C8B-B14F-4D97-AF65-F5344CB8AC3E}">
        <p14:creationId xmlns:p14="http://schemas.microsoft.com/office/powerpoint/2010/main" val="18545206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flipV="1">
            <a:off x="831850" y="-45718"/>
            <a:ext cx="11360150" cy="45719"/>
          </a:xfrm>
        </p:spPr>
        <p:txBody>
          <a:bodyPr>
            <a:normAutofit fontScale="90000"/>
          </a:bodyPr>
          <a:lstStyle/>
          <a:p>
            <a:pPr algn="ctr"/>
            <a:r>
              <a:rPr lang="nl-NL" dirty="0"/>
              <a:t/>
            </a:r>
            <a:br>
              <a:rPr lang="nl-NL" dirty="0"/>
            </a:br>
            <a:endParaRPr lang="nl-NL" dirty="0"/>
          </a:p>
        </p:txBody>
      </p:sp>
      <p:sp>
        <p:nvSpPr>
          <p:cNvPr id="3" name="Tijdelijke aanduiding voor tekst 2"/>
          <p:cNvSpPr>
            <a:spLocks noGrp="1"/>
          </p:cNvSpPr>
          <p:nvPr>
            <p:ph type="body" idx="1"/>
          </p:nvPr>
        </p:nvSpPr>
        <p:spPr>
          <a:xfrm>
            <a:off x="431999" y="2658520"/>
            <a:ext cx="5611961" cy="2901032"/>
          </a:xfrm>
          <a:solidFill>
            <a:schemeClr val="bg1"/>
          </a:solidFill>
        </p:spPr>
        <p:txBody>
          <a:bodyPr>
            <a:normAutofit fontScale="77500" lnSpcReduction="20000"/>
          </a:bodyPr>
          <a:lstStyle/>
          <a:p>
            <a:endParaRPr lang="nl-NL" sz="2600" dirty="0">
              <a:solidFill>
                <a:schemeClr val="tx1"/>
              </a:solidFill>
              <a:latin typeface="Taca Pro" panose="02000503040000020004" pitchFamily="50" charset="0"/>
              <a:cs typeface="Arial" panose="020B0604020202020204" pitchFamily="34" charset="0"/>
            </a:endParaRPr>
          </a:p>
          <a:p>
            <a:pPr marL="342900" lvl="0" indent="-342900">
              <a:buFont typeface="Arial" panose="020B0604020202020204" pitchFamily="34" charset="0"/>
              <a:buChar char="•"/>
            </a:pPr>
            <a:r>
              <a:rPr lang="nl-NL" sz="3500" dirty="0">
                <a:solidFill>
                  <a:schemeClr val="tx1"/>
                </a:solidFill>
                <a:latin typeface="Taca Pro" panose="02000503040000020004" pitchFamily="50" charset="0"/>
                <a:cs typeface="Arial" panose="020B0604020202020204" pitchFamily="34" charset="0"/>
              </a:rPr>
              <a:t>Een rijklare riksja met elektrische ondersteuning</a:t>
            </a:r>
          </a:p>
          <a:p>
            <a:pPr marL="342900" lvl="0" indent="-342900">
              <a:buFont typeface="Arial" panose="020B0604020202020204" pitchFamily="34" charset="0"/>
              <a:buChar char="•"/>
            </a:pPr>
            <a:r>
              <a:rPr lang="nl-NL" sz="3500" dirty="0">
                <a:solidFill>
                  <a:schemeClr val="tx1"/>
                </a:solidFill>
                <a:latin typeface="Taca Pro" panose="02000503040000020004" pitchFamily="50" charset="0"/>
                <a:cs typeface="Arial" panose="020B0604020202020204" pitchFamily="34" charset="0"/>
              </a:rPr>
              <a:t>3 jaar verzekering van de riksja (diefstal, casco, rechtsbijstand, ongevallen en pechhulp)</a:t>
            </a:r>
          </a:p>
          <a:p>
            <a:pPr marL="342900" lvl="0" indent="-342900">
              <a:buFont typeface="Arial" panose="020B0604020202020204" pitchFamily="34" charset="0"/>
              <a:buChar char="•"/>
            </a:pPr>
            <a:r>
              <a:rPr lang="nl-NL" sz="3500" dirty="0">
                <a:solidFill>
                  <a:schemeClr val="tx1"/>
                </a:solidFill>
                <a:latin typeface="Taca Pro" panose="02000503040000020004" pitchFamily="50" charset="0"/>
                <a:cs typeface="Arial" panose="020B0604020202020204" pitchFamily="34" charset="0"/>
              </a:rPr>
              <a:t>O</a:t>
            </a:r>
            <a:r>
              <a:rPr lang="nl-NL" sz="3500" dirty="0" smtClean="0">
                <a:solidFill>
                  <a:schemeClr val="tx1"/>
                </a:solidFill>
                <a:latin typeface="Taca Pro" panose="02000503040000020004" pitchFamily="50" charset="0"/>
                <a:cs typeface="Arial" panose="020B0604020202020204" pitchFamily="34" charset="0"/>
              </a:rPr>
              <a:t>nderhoudsbeurt</a:t>
            </a:r>
            <a:r>
              <a:rPr lang="nl-NL" sz="3200" dirty="0" smtClean="0">
                <a:latin typeface="Arial" panose="020B0604020202020204" pitchFamily="34" charset="0"/>
                <a:cs typeface="Arial" panose="020B0604020202020204" pitchFamily="34" charset="0"/>
              </a:rPr>
              <a:t>    </a:t>
            </a:r>
            <a:endParaRPr lang="nl-NL" dirty="0">
              <a:latin typeface="Arial" panose="020B0604020202020204" pitchFamily="34" charset="0"/>
              <a:cs typeface="Arial" panose="020B0604020202020204" pitchFamily="34" charset="0"/>
            </a:endParaRPr>
          </a:p>
          <a:p>
            <a:pPr lvl="2"/>
            <a:endParaRPr lang="nl-NL" dirty="0">
              <a:latin typeface="Arial" panose="020B0604020202020204" pitchFamily="34" charset="0"/>
              <a:cs typeface="Arial" panose="020B0604020202020204" pitchFamily="34" charset="0"/>
            </a:endParaRPr>
          </a:p>
          <a:p>
            <a:pPr lvl="2"/>
            <a:r>
              <a:rPr lang="nl-NL" dirty="0">
                <a:latin typeface="Arial" panose="020B0604020202020204" pitchFamily="34" charset="0"/>
                <a:cs typeface="Arial" panose="020B0604020202020204" pitchFamily="34" charset="0"/>
              </a:rPr>
              <a:t>   </a:t>
            </a: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marL="1257300" lvl="2" indent="-342900">
              <a:buFont typeface="Wingdings" panose="05000000000000000000" pitchFamily="2" charset="2"/>
              <a:buChar char="Ø"/>
            </a:pPr>
            <a:endParaRPr lang="nl-NL" dirty="0">
              <a:latin typeface="Arial" panose="020B0604020202020204" pitchFamily="34" charset="0"/>
              <a:cs typeface="Arial" panose="020B0604020202020204" pitchFamily="34" charset="0"/>
            </a:endParaRPr>
          </a:p>
          <a:p>
            <a:pPr lvl="2"/>
            <a:endParaRPr lang="nl-NL" dirty="0">
              <a:latin typeface="Arial" panose="020B0604020202020204" pitchFamily="34" charset="0"/>
              <a:cs typeface="Arial" panose="020B0604020202020204" pitchFamily="34" charset="0"/>
            </a:endParaRPr>
          </a:p>
          <a:p>
            <a:pPr lvl="2"/>
            <a:endParaRPr lang="nl-NL" dirty="0">
              <a:latin typeface="Arial" panose="020B0604020202020204" pitchFamily="34" charset="0"/>
              <a:cs typeface="Arial" panose="020B0604020202020204" pitchFamily="34" charset="0"/>
            </a:endParaRPr>
          </a:p>
          <a:p>
            <a:pPr lvl="2"/>
            <a:endParaRPr lang="nl-NL" dirty="0">
              <a:latin typeface="Arial" panose="020B0604020202020204" pitchFamily="34" charset="0"/>
              <a:cs typeface="Arial" panose="020B0604020202020204" pitchFamily="34" charset="0"/>
            </a:endParaRPr>
          </a:p>
          <a:p>
            <a:endParaRPr lang="nl-NL" dirty="0">
              <a:latin typeface="Arial" panose="020B0604020202020204" pitchFamily="34" charset="0"/>
              <a:cs typeface="Arial" panose="020B0604020202020204" pitchFamily="34" charset="0"/>
            </a:endParaRPr>
          </a:p>
        </p:txBody>
      </p:sp>
      <p:pic>
        <p:nvPicPr>
          <p:cNvPr id="6" name="Afbeelding 5"/>
          <p:cNvPicPr>
            <a:picLocks noChangeAspect="1"/>
          </p:cNvPicPr>
          <p:nvPr/>
        </p:nvPicPr>
        <p:blipFill rotWithShape="1">
          <a:blip r:embed="rId3" cstate="print">
            <a:extLst>
              <a:ext uri="{BEBA8EAE-BF5A-486C-A8C5-ECC9F3942E4B}">
                <a14:imgProps xmlns:a14="http://schemas.microsoft.com/office/drawing/2010/main">
                  <a14:imgLayer r:embed="rId4">
                    <a14:imgEffect>
                      <a14:colorTemperature colorTemp="8800"/>
                    </a14:imgEffect>
                  </a14:imgLayer>
                </a14:imgProps>
              </a:ext>
              <a:ext uri="{28A0092B-C50C-407E-A947-70E740481C1C}">
                <a14:useLocalDpi xmlns:a14="http://schemas.microsoft.com/office/drawing/2010/main" val="0"/>
              </a:ext>
            </a:extLst>
          </a:blip>
          <a:srcRect l="26705" r="1"/>
          <a:stretch/>
        </p:blipFill>
        <p:spPr>
          <a:xfrm>
            <a:off x="6430296" y="1"/>
            <a:ext cx="7536367" cy="6858000"/>
          </a:xfrm>
          <a:prstGeom prst="rect">
            <a:avLst/>
          </a:prstGeom>
        </p:spPr>
      </p:pic>
      <p:pic>
        <p:nvPicPr>
          <p:cNvPr id="7" name="Afbeelding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71948" y="5559552"/>
            <a:ext cx="2017132" cy="902208"/>
          </a:xfrm>
          <a:prstGeom prst="rect">
            <a:avLst/>
          </a:prstGeom>
        </p:spPr>
      </p:pic>
      <p:sp>
        <p:nvSpPr>
          <p:cNvPr id="8" name="Titel 1"/>
          <p:cNvSpPr txBox="1">
            <a:spLocks/>
          </p:cNvSpPr>
          <p:nvPr/>
        </p:nvSpPr>
        <p:spPr>
          <a:xfrm>
            <a:off x="431999" y="197708"/>
            <a:ext cx="5326250" cy="2150075"/>
          </a:xfrm>
          <a:prstGeom prst="rect">
            <a:avLst/>
          </a:prstGeom>
          <a:solidFill>
            <a:srgbClr val="ED1C24"/>
          </a:solidFill>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nl-NL" sz="3600" b="1" dirty="0" smtClean="0">
                <a:solidFill>
                  <a:schemeClr val="bg1"/>
                </a:solidFill>
                <a:latin typeface="Taca Pro" panose="02000503040000020004" pitchFamily="50" charset="0"/>
                <a:cs typeface="Arial" panose="020B0604020202020204" pitchFamily="34" charset="0"/>
              </a:rPr>
              <a:t>De Fietsersbond biedt een startpakket van 1 jaar en een vervolgabonnement:</a:t>
            </a:r>
            <a:endParaRPr lang="nl-NL" sz="3600" b="1" dirty="0">
              <a:solidFill>
                <a:schemeClr val="bg1"/>
              </a:solidFill>
              <a:latin typeface="Taca Pro" panose="02000503040000020004" pitchFamily="50" charset="0"/>
              <a:cs typeface="Arial" panose="020B0604020202020204" pitchFamily="34" charset="0"/>
            </a:endParaRPr>
          </a:p>
        </p:txBody>
      </p:sp>
    </p:spTree>
    <p:extLst>
      <p:ext uri="{BB962C8B-B14F-4D97-AF65-F5344CB8AC3E}">
        <p14:creationId xmlns:p14="http://schemas.microsoft.com/office/powerpoint/2010/main" val="3027383576"/>
      </p:ext>
    </p:extLst>
  </p:cSld>
  <p:clrMapOvr>
    <a:masterClrMapping/>
  </p:clrMapOvr>
  <p:timing>
    <p:tnLst>
      <p:par>
        <p:cTn id="1" dur="indefinite" restart="never" nodeType="tmRoot"/>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customXsn xmlns="http://schemas.microsoft.com/office/2006/metadata/customXsn">
  <xsnLocation/>
  <cached>True</cached>
  <openByDefault>True</openByDefault>
  <xsnScope/>
</customXsn>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E2B8571ABC13B147B82289A8B4B1CEE8" ma:contentTypeVersion="14" ma:contentTypeDescription="Een nieuw document maken." ma:contentTypeScope="" ma:versionID="08fe2cdda9af7855253fcabbb574d6ea">
  <xsd:schema xmlns:xsd="http://www.w3.org/2001/XMLSchema" xmlns:xs="http://www.w3.org/2001/XMLSchema" xmlns:p="http://schemas.microsoft.com/office/2006/metadata/properties" xmlns:ns2="ad3e90d6-0747-4d06-bd02-b930da2eb488" xmlns:ns3="5a19654f-f621-4943-a7e8-6e0217a32f2b" targetNamespace="http://schemas.microsoft.com/office/2006/metadata/properties" ma:root="true" ma:fieldsID="3dfa0f0be921cbec2be8c66b04c91a00" ns2:_="" ns3:_="">
    <xsd:import namespace="ad3e90d6-0747-4d06-bd02-b930da2eb488"/>
    <xsd:import namespace="5a19654f-f621-4943-a7e8-6e0217a32f2b"/>
    <xsd:element name="properties">
      <xsd:complexType>
        <xsd:sequence>
          <xsd:element name="documentManagement">
            <xsd:complexType>
              <xsd:all>
                <xsd:element ref="ns2:_dlc_DocId" minOccurs="0"/>
                <xsd:element ref="ns2:_dlc_DocIdUrl" minOccurs="0"/>
                <xsd:element ref="ns2:_dlc_DocIdPersistId" minOccurs="0"/>
                <xsd:element ref="ns2:Projectstatus" minOccurs="0"/>
                <xsd:element ref="ns2:Projectsoort" minOccurs="0"/>
                <xsd:element ref="ns2:Projectjaar" minOccurs="0"/>
                <xsd:element ref="ns2:Projectcode" minOccurs="0"/>
                <xsd:element ref="ns2:Projectnaam" minOccurs="0"/>
                <xsd:element ref="ns2:Projectfase" minOccurs="0"/>
                <xsd:element ref="ns2:Documentsoort" minOccurs="0"/>
                <xsd:element ref="ns2:Externe_x0020_partij" minOccurs="0"/>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d3e90d6-0747-4d06-bd02-b930da2eb488"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Projectstatus" ma:index="11" nillable="true" ma:displayName="Projectstatus" ma:format="Dropdown" ma:internalName="Projectstatus">
      <xsd:simpleType>
        <xsd:restriction base="dms:Choice">
          <xsd:enumeration value="Acquisitie"/>
          <xsd:enumeration value="Actief"/>
          <xsd:enumeration value="Voltooid"/>
        </xsd:restriction>
      </xsd:simpleType>
    </xsd:element>
    <xsd:element name="Projectsoort" ma:index="12" nillable="true" ma:displayName="Projectsoort" ma:format="Dropdown" ma:internalName="Projectsoort">
      <xsd:simpleType>
        <xsd:restriction base="dms:Choice">
          <xsd:enumeration value="I &amp; M"/>
          <xsd:enumeration value="Algemeen"/>
          <xsd:enumeration value="Intern"/>
          <xsd:enumeration value="Subsidie"/>
          <xsd:enumeration value="Overige Baten"/>
        </xsd:restriction>
      </xsd:simpleType>
    </xsd:element>
    <xsd:element name="Projectjaar" ma:index="13" nillable="true" ma:displayName="Projectjaar" ma:format="Dropdown" ma:internalName="Projectjaar">
      <xsd:simpleType>
        <xsd:restriction base="dms:Choice">
          <xsd:enumeration value="2007"/>
          <xsd:enumeration value="2008"/>
          <xsd:enumeration value="2009"/>
          <xsd:enumeration value="2010"/>
          <xsd:enumeration value="2011"/>
          <xsd:enumeration value="2012"/>
          <xsd:enumeration value="2013"/>
          <xsd:enumeration value="2014"/>
          <xsd:enumeration value="2015"/>
          <xsd:enumeration value="2016"/>
          <xsd:enumeration value="2017"/>
          <xsd:enumeration value="2018"/>
          <xsd:enumeration value="2019"/>
          <xsd:enumeration value="2020"/>
        </xsd:restriction>
      </xsd:simpleType>
    </xsd:element>
    <xsd:element name="Projectcode" ma:index="14" nillable="true" ma:displayName="Projectcode" ma:list="{13720ead-de51-401b-9153-6d5e87f09798}" ma:internalName="Projectcode" ma:showField="Title" ma:web="ad3e90d6-0747-4d06-bd02-b930da2eb488">
      <xsd:simpleType>
        <xsd:restriction base="dms:Lookup"/>
      </xsd:simpleType>
    </xsd:element>
    <xsd:element name="Projectnaam" ma:index="15" nillable="true" ma:displayName="Projectnaam" ma:list="{4aca68c8-6f29-47a6-ae2e-9949c6d7ded3}" ma:internalName="Projectnaam" ma:showField="Title" ma:web="ad3e90d6-0747-4d06-bd02-b930da2eb488">
      <xsd:simpleType>
        <xsd:restriction base="dms:Lookup"/>
      </xsd:simpleType>
    </xsd:element>
    <xsd:element name="Projectfase" ma:index="16" nillable="true" ma:displayName="Projectfase" ma:list="{1376ef78-e310-4bf2-902e-24e0991681d7}" ma:internalName="Projectfase" ma:showField="Title" ma:web="ad3e90d6-0747-4d06-bd02-b930da2eb488">
      <xsd:simpleType>
        <xsd:restriction base="dms:Lookup"/>
      </xsd:simpleType>
    </xsd:element>
    <xsd:element name="Documentsoort" ma:index="17" nillable="true" ma:displayName="Documentsoort" ma:format="Dropdown" ma:indexed="true" ma:internalName="Documentsoort">
      <xsd:simpleType>
        <xsd:restriction base="dms:Choice">
          <xsd:enumeration value="Agenda"/>
          <xsd:enumeration value="Artikel"/>
          <xsd:enumeration value="Begroting"/>
          <xsd:enumeration value="Besluitenlijst"/>
          <xsd:enumeration value="Adressenlijst"/>
          <xsd:enumeration value="Brief"/>
          <xsd:enumeration value="Brochure"/>
          <xsd:enumeration value="Contactenlijst"/>
          <xsd:enumeration value="Contract"/>
          <xsd:enumeration value="Database"/>
          <xsd:enumeration value="Declaratie"/>
          <xsd:enumeration value="Enquête"/>
          <xsd:enumeration value="Factuur"/>
          <xsd:enumeration value="Flyer"/>
          <xsd:enumeration value="Folder"/>
          <xsd:enumeration value="Formulier"/>
          <xsd:enumeration value="Foto"/>
          <xsd:enumeration value="Grafisch element"/>
          <xsd:enumeration value="Handleiding"/>
          <xsd:enumeration value="Machtiging"/>
          <xsd:enumeration value="Memo"/>
          <xsd:enumeration value="Notitie"/>
          <xsd:enumeration value="Offerte"/>
          <xsd:enumeration value="Overeenkomst"/>
          <xsd:enumeration value="Overzicht"/>
          <xsd:enumeration value="Persbericht"/>
          <xsd:enumeration value="Plan van aanpak"/>
          <xsd:enumeration value="Presentatie"/>
          <xsd:enumeration value="Projectidee"/>
          <xsd:enumeration value="Publicatie"/>
          <xsd:enumeration value="Rapport"/>
          <xsd:enumeration value="Sjabloon"/>
          <xsd:enumeration value="Takenlijst"/>
          <xsd:enumeration value="Verslag"/>
          <xsd:enumeration value="Voorstel"/>
        </xsd:restriction>
      </xsd:simpleType>
    </xsd:element>
    <xsd:element name="Externe_x0020_partij" ma:index="18" nillable="true" ma:displayName="Externe partij" ma:format="Dropdown" ma:indexed="true" ma:internalName="Externe_x0020_partij">
      <xsd:simpleType>
        <xsd:union memberTypes="dms:Text">
          <xsd:simpleType>
            <xsd:restriction base="dms:Choice">
              <xsd:enumeration value="AFAS"/>
              <xsd:enumeration value="ASR"/>
              <xsd:enumeration value="Buijten &amp; Schipperheijn"/>
              <xsd:enumeration value="Creative Crowds"/>
              <xsd:enumeration value="Daisycon"/>
              <xsd:enumeration value="Demis"/>
              <xsd:enumeration value="Dura Vermeer"/>
              <xsd:enumeration value="Esprit Telecom"/>
              <xsd:enumeration value="Ifunds"/>
              <xsd:enumeration value="OfficeGrip"/>
              <xsd:enumeration value="Xaris"/>
              <xsd:enumeration value="Keypoint"/>
              <xsd:enumeration value="Klaver"/>
              <xsd:enumeration value="NutsOhra"/>
              <xsd:enumeration value="Oranjefonds"/>
              <xsd:enumeration value="Qweb"/>
              <xsd:enumeration value="StormMC"/>
              <xsd:enumeration value="Studio Jaap"/>
              <xsd:enumeration value="Two Kings"/>
            </xsd:restriction>
          </xsd:simpleType>
        </xsd:union>
      </xsd:simpleType>
    </xsd:element>
    <xsd:element name="SharedWithUsers" ma:index="19" nillable="true" ma:displayName="Gedeeld met"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19654f-f621-4943-a7e8-6e0217a32f2b" elementFormDefault="qualified">
    <xsd:import namespace="http://schemas.microsoft.com/office/2006/documentManagement/types"/>
    <xsd:import namespace="http://schemas.microsoft.com/office/infopath/2007/PartnerControls"/>
    <xsd:element name="MediaServiceMetadata" ma:index="21" nillable="true" ma:displayName="MediaServiceMetadata" ma:description="" ma:hidden="true" ma:internalName="MediaServiceMetadata" ma:readOnly="true">
      <xsd:simpleType>
        <xsd:restriction base="dms:Note"/>
      </xsd:simpleType>
    </xsd:element>
    <xsd:element name="MediaServiceFastMetadata" ma:index="22" nillable="true" ma:displayName="MediaServiceFastMetadata" ma:description="" ma:hidden="true" ma:internalName="MediaServiceFastMetadata" ma:readOnly="true">
      <xsd:simpleType>
        <xsd:restriction base="dms:Note"/>
      </xsd:simpleType>
    </xsd:element>
    <xsd:element name="MediaServiceDateTaken" ma:index="23" nillable="true" ma:displayName="MediaServiceDateTaken" ma:description="" ma:hidden="true" ma:internalName="MediaServiceDateTaken" ma:readOnly="true">
      <xsd:simpleType>
        <xsd:restriction base="dms:Text"/>
      </xsd:simpleType>
    </xsd:element>
    <xsd:element name="MediaServiceAutoTags" ma:index="24"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Projectnaam xmlns="ad3e90d6-0747-4d06-bd02-b930da2eb488" xsi:nil="true"/>
    <Documentsoort xmlns="ad3e90d6-0747-4d06-bd02-b930da2eb488" xsi:nil="true"/>
    <Projectstatus xmlns="ad3e90d6-0747-4d06-bd02-b930da2eb488" xsi:nil="true"/>
    <Projectfase xmlns="ad3e90d6-0747-4d06-bd02-b930da2eb488" xsi:nil="true"/>
    <Projectsoort xmlns="ad3e90d6-0747-4d06-bd02-b930da2eb488" xsi:nil="true"/>
    <Projectjaar xmlns="ad3e90d6-0747-4d06-bd02-b930da2eb488" xsi:nil="true"/>
    <Externe_x0020_partij xmlns="ad3e90d6-0747-4d06-bd02-b930da2eb488" xsi:nil="true"/>
    <Projectcode xmlns="ad3e90d6-0747-4d06-bd02-b930da2eb488" xsi:nil="true"/>
    <_dlc_DocId xmlns="ad3e90d6-0747-4d06-bd02-b930da2eb488">M5KMFYQWJQCV-1984523235-651</_dlc_DocId>
    <_dlc_DocIdUrl xmlns="ad3e90d6-0747-4d06-bd02-b930da2eb488">
      <Url>https://fbond.sharepoint.com/projecten_programmas/fietsenzonderleeftijd/_layouts/15/DocIdRedir.aspx?ID=M5KMFYQWJQCV-1984523235-651</Url>
      <Description>M5KMFYQWJQCV-1984523235-651</Description>
    </_dlc_DocIdUrl>
  </documentManagement>
</p:properties>
</file>

<file path=customXml/itemProps1.xml><?xml version="1.0" encoding="utf-8"?>
<ds:datastoreItem xmlns:ds="http://schemas.openxmlformats.org/officeDocument/2006/customXml" ds:itemID="{48084DB3-AD8A-46DE-AA30-DDE7D55B9194}">
  <ds:schemaRefs>
    <ds:schemaRef ds:uri="http://schemas.microsoft.com/sharepoint/v3/contenttype/forms"/>
  </ds:schemaRefs>
</ds:datastoreItem>
</file>

<file path=customXml/itemProps2.xml><?xml version="1.0" encoding="utf-8"?>
<ds:datastoreItem xmlns:ds="http://schemas.openxmlformats.org/officeDocument/2006/customXml" ds:itemID="{16F58805-6AEA-441B-A2E8-CCBD9955207C}">
  <ds:schemaRefs>
    <ds:schemaRef ds:uri="http://schemas.microsoft.com/office/2006/metadata/customXsn"/>
  </ds:schemaRefs>
</ds:datastoreItem>
</file>

<file path=customXml/itemProps3.xml><?xml version="1.0" encoding="utf-8"?>
<ds:datastoreItem xmlns:ds="http://schemas.openxmlformats.org/officeDocument/2006/customXml" ds:itemID="{E38927B9-6F91-46ED-A50C-15B141C8CAB7}">
  <ds:schemaRefs>
    <ds:schemaRef ds:uri="http://schemas.microsoft.com/sharepoint/events"/>
  </ds:schemaRefs>
</ds:datastoreItem>
</file>

<file path=customXml/itemProps4.xml><?xml version="1.0" encoding="utf-8"?>
<ds:datastoreItem xmlns:ds="http://schemas.openxmlformats.org/officeDocument/2006/customXml" ds:itemID="{288FEF0A-53FA-414C-9165-7D5F8C1268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d3e90d6-0747-4d06-bd02-b930da2eb488"/>
    <ds:schemaRef ds:uri="5a19654f-f621-4943-a7e8-6e0217a32f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FC2E35D9-A835-4AA2-9800-D9CCC4C112B1}">
  <ds:schemaRefs>
    <ds:schemaRef ds:uri="http://schemas.microsoft.com/office/2006/documentManagement/types"/>
    <ds:schemaRef ds:uri="http://schemas.openxmlformats.org/package/2006/metadata/core-properties"/>
    <ds:schemaRef ds:uri="http://purl.org/dc/elements/1.1/"/>
    <ds:schemaRef ds:uri="http://schemas.microsoft.com/office/2006/metadata/properties"/>
    <ds:schemaRef ds:uri="http://schemas.microsoft.com/office/infopath/2007/PartnerControls"/>
    <ds:schemaRef ds:uri="http://purl.org/dc/terms/"/>
    <ds:schemaRef ds:uri="ad3e90d6-0747-4d06-bd02-b930da2eb488"/>
    <ds:schemaRef ds:uri="5a19654f-f621-4943-a7e8-6e0217a32f2b"/>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434</TotalTime>
  <Words>459</Words>
  <Application>Microsoft Office PowerPoint</Application>
  <PresentationFormat>Breedbeeld</PresentationFormat>
  <Paragraphs>107</Paragraphs>
  <Slides>13</Slides>
  <Notes>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13</vt:i4>
      </vt:variant>
    </vt:vector>
  </HeadingPairs>
  <TitlesOfParts>
    <vt:vector size="18" baseType="lpstr">
      <vt:lpstr>Arial</vt:lpstr>
      <vt:lpstr>Calibri</vt:lpstr>
      <vt:lpstr>Taca Pro</vt:lpstr>
      <vt:lpstr>Wingdings</vt:lpstr>
      <vt:lpstr>Kantoorthema</vt:lpstr>
      <vt:lpstr>Fietsen Alle Jaren</vt:lpstr>
      <vt:lpstr>INLEIDING Oprichters Cykling Uden Alder</vt:lpstr>
      <vt:lpstr>Een leven lang wind door je haar!</vt:lpstr>
      <vt:lpstr>Uitgangspunten</vt:lpstr>
      <vt:lpstr>28 landen </vt:lpstr>
      <vt:lpstr>Eerste initiatief in Nederland</vt:lpstr>
      <vt:lpstr>Rol Fietsersbond</vt:lpstr>
      <vt:lpstr>Inmiddels gestart</vt:lpstr>
      <vt:lpstr> </vt:lpstr>
      <vt:lpstr> </vt:lpstr>
      <vt:lpstr> </vt:lpstr>
      <vt:lpstr>Een riksja voor XXXXXXXXXXXX</vt:lpstr>
      <vt:lpstr>Vervolgstappen: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Ruud van Es</dc:creator>
  <cp:lastModifiedBy>Gemma Adelaar</cp:lastModifiedBy>
  <cp:revision>44</cp:revision>
  <dcterms:created xsi:type="dcterms:W3CDTF">2016-06-08T15:45:19Z</dcterms:created>
  <dcterms:modified xsi:type="dcterms:W3CDTF">2018-03-29T14:30:05Z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0x010100E2B8571ABC13B147B82289A8B4B1CEE8</vt:lpwstr>
  </property>
  <property fmtid="{D5CDD505-2E9C-101B-9397-08002B2CF9AE}" pid="3" name="_dlc_DocIdItemGuid">
    <vt:lpwstr>13ca0e89-fca1-4443-b77f-f481259e12de</vt:lpwstr>
  </property>
</Properties>
</file>